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unknown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347" r:id="rId4"/>
    <p:sldId id="258" r:id="rId5"/>
    <p:sldId id="259" r:id="rId6"/>
    <p:sldId id="260" r:id="rId7"/>
    <p:sldId id="261" r:id="rId8"/>
    <p:sldId id="348" r:id="rId9"/>
    <p:sldId id="262" r:id="rId10"/>
    <p:sldId id="288" r:id="rId11"/>
    <p:sldId id="289" r:id="rId12"/>
    <p:sldId id="290" r:id="rId13"/>
    <p:sldId id="263" r:id="rId14"/>
    <p:sldId id="286" r:id="rId15"/>
    <p:sldId id="298" r:id="rId16"/>
    <p:sldId id="287" r:id="rId17"/>
    <p:sldId id="299" r:id="rId18"/>
    <p:sldId id="295" r:id="rId19"/>
    <p:sldId id="291" r:id="rId20"/>
    <p:sldId id="292" r:id="rId21"/>
    <p:sldId id="293" r:id="rId22"/>
    <p:sldId id="294" r:id="rId23"/>
    <p:sldId id="296" r:id="rId24"/>
    <p:sldId id="297" r:id="rId25"/>
    <p:sldId id="301" r:id="rId26"/>
    <p:sldId id="300" r:id="rId27"/>
    <p:sldId id="302" r:id="rId28"/>
    <p:sldId id="303" r:id="rId29"/>
    <p:sldId id="304" r:id="rId30"/>
    <p:sldId id="306" r:id="rId31"/>
    <p:sldId id="308" r:id="rId32"/>
    <p:sldId id="310" r:id="rId33"/>
    <p:sldId id="311" r:id="rId34"/>
    <p:sldId id="312" r:id="rId35"/>
    <p:sldId id="313" r:id="rId36"/>
  </p:sldIdLst>
  <p:sldSz cx="9144000" cy="6858000" type="screen4x3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2D91"/>
    <a:srgbClr val="8DC6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llemlayout 2 - Markerin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Ingen typografi, tabelgit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49" autoAdjust="0"/>
    <p:restoredTop sz="95224" autoAdjust="0"/>
  </p:normalViewPr>
  <p:slideViewPr>
    <p:cSldViewPr>
      <p:cViewPr>
        <p:scale>
          <a:sx n="100" d="100"/>
          <a:sy n="100" d="100"/>
        </p:scale>
        <p:origin x="-1980" y="-6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5D2C6F-C40A-4C0B-ACAB-BC51180D0FD1}" type="datetimeFigureOut">
              <a:rPr lang="da-DK" smtClean="0"/>
              <a:t>12-12-2016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7D31BF-EAED-475B-BDA6-9B4199BC05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57984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pGhqQvftAo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kB_u8hEs1ws" TargetMode="Externa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1Prazcy00A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nemed.dk/Produkter/Sarbehandlingsprodukter/Hydrogel/Hydrogeler/288968.1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7D31BF-EAED-475B-BDA6-9B4199BC0553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635331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7D31BF-EAED-475B-BDA6-9B4199BC0553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425306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 smtClean="0"/>
              <a:t>Til demonstration af undersøgelsesopstillingen for eleverne.</a:t>
            </a: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7D31BF-EAED-475B-BDA6-9B4199BC0553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80691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7D31BF-EAED-475B-BDA6-9B4199BC0553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425306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demonstration her: </a:t>
            </a:r>
            <a:r>
              <a:rPr lang="da-DK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https://www.youtube.com/watch?v=tpGhqQvftAo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(fra 1:00)</a:t>
            </a:r>
          </a:p>
          <a:p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lignende test af glas’ brudstyrke her: </a:t>
            </a:r>
            <a:r>
              <a:rPr lang="da-DK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https://www.youtube.com/watch?v=kB_u8hEs1ws</a:t>
            </a:r>
            <a:endParaRPr lang="da-D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7D31BF-EAED-475B-BDA6-9B4199BC0553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80691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 smtClean="0"/>
              <a:t>Dette</a:t>
            </a:r>
            <a:r>
              <a:rPr lang="da-DK" baseline="0" dirty="0" smtClean="0"/>
              <a:t> skema kan I tage udgangspunkt i, når eleverne designer deres undersøgelse.</a:t>
            </a:r>
            <a:endParaRPr lang="da-DK" dirty="0" smtClean="0"/>
          </a:p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7D31BF-EAED-475B-BDA6-9B4199BC0553}" type="slidenum">
              <a:rPr lang="da-DK" smtClean="0"/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066451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da-DK" sz="1200" i="0" dirty="0" smtClean="0">
                <a:latin typeface="+mn-lt"/>
                <a:hlinkClick r:id="rId3"/>
              </a:rPr>
              <a:t>https://www.youtube.com/watch?v=J1Prazcy00A</a:t>
            </a:r>
            <a:endParaRPr lang="da-DK" sz="1200" i="0" dirty="0" smtClean="0">
              <a:latin typeface="+mn-lt"/>
            </a:endParaRPr>
          </a:p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7D31BF-EAED-475B-BDA6-9B4199BC0553}" type="slidenum">
              <a:rPr lang="da-DK" smtClean="0"/>
              <a:t>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066451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 smtClean="0"/>
              <a:t>Dette</a:t>
            </a:r>
            <a:r>
              <a:rPr lang="da-DK" baseline="0" dirty="0" smtClean="0"/>
              <a:t> skema kan I tage udgangspunkt i, når eleverne designer deres undersøgelse.</a:t>
            </a:r>
            <a:endParaRPr lang="da-DK" dirty="0" smtClean="0"/>
          </a:p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7D31BF-EAED-475B-BDA6-9B4199BC0553}" type="slidenum">
              <a:rPr lang="da-DK" smtClean="0"/>
              <a:t>23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066451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 smtClean="0"/>
              <a:t>Brug bla. dette billede,</a:t>
            </a:r>
            <a:r>
              <a:rPr lang="da-DK" baseline="0" dirty="0" smtClean="0"/>
              <a:t> hvis du demonstrerer skydelæren for eleverne.</a:t>
            </a:r>
            <a:endParaRPr lang="da-DK" dirty="0" smtClean="0"/>
          </a:p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7D31BF-EAED-475B-BDA6-9B4199BC0553}" type="slidenum">
              <a:rPr lang="da-DK" smtClean="0"/>
              <a:t>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066451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7D31BF-EAED-475B-BDA6-9B4199BC0553}" type="slidenum">
              <a:rPr lang="da-DK" smtClean="0"/>
              <a:t>25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066451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 smtClean="0"/>
              <a:t>Dette</a:t>
            </a:r>
            <a:r>
              <a:rPr lang="da-DK" baseline="0" dirty="0" smtClean="0"/>
              <a:t> skema kan I tage udgangspunkt i, når eleverne designer deres undersøgelse.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baseline="0" dirty="0" smtClean="0"/>
              <a:t>Skemaet skal også bruges til DTU-undersøgelsen.</a:t>
            </a:r>
            <a:endParaRPr lang="da-DK" dirty="0" smtClean="0"/>
          </a:p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7D31BF-EAED-475B-BDA6-9B4199BC0553}" type="slidenum">
              <a:rPr lang="da-DK" smtClean="0"/>
              <a:t>26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06645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De følgende fire slides eller dele heraf kan du vise for eleverne, som introduktion til forløbet:</a:t>
            </a:r>
          </a:p>
          <a:p>
            <a:pPr marL="228600" indent="-228600">
              <a:buAutoNum type="arabicPeriod"/>
            </a:pPr>
            <a:r>
              <a:rPr lang="da-DK" baseline="0" dirty="0" smtClean="0"/>
              <a:t>Introduktionsvideo om materialer – 2. Hvorfor materialer? – 3. Oversigt over forløbets ni moduler – 4. Dette skal I lære</a:t>
            </a:r>
          </a:p>
          <a:p>
            <a:pPr marL="228600" indent="-228600">
              <a:buAutoNum type="arabicPeriod"/>
            </a:pP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7D31BF-EAED-475B-BDA6-9B4199BC0553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7787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 smtClean="0"/>
              <a:t>Dette</a:t>
            </a:r>
            <a:r>
              <a:rPr lang="da-DK" baseline="0" dirty="0" smtClean="0"/>
              <a:t> skema kan I tage udgangspunkt i, når eleverne designer deres undersøgelse.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baseline="0" dirty="0" smtClean="0"/>
              <a:t>Skemaet skal også bruges til DTU-undersøgelsen.</a:t>
            </a:r>
            <a:endParaRPr lang="da-DK" dirty="0" smtClean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7D31BF-EAED-475B-BDA6-9B4199BC0553}" type="slidenum">
              <a:rPr lang="da-DK" smtClean="0"/>
              <a:t>27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066451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 smtClean="0"/>
              <a:t>Illustrationer af trin i DTU-undersøgelsen</a:t>
            </a:r>
            <a:r>
              <a:rPr lang="da-DK" baseline="0" dirty="0" smtClean="0"/>
              <a:t> af bleers absorptionsevne.</a:t>
            </a:r>
            <a:endParaRPr lang="da-DK" dirty="0" smtClean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7D31BF-EAED-475B-BDA6-9B4199BC0553}" type="slidenum">
              <a:rPr lang="da-DK" smtClean="0"/>
              <a:t>28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066451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 smtClean="0"/>
              <a:t>Illustration af salt på bleer.</a:t>
            </a: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7D31BF-EAED-475B-BDA6-9B4199BC0553}" type="slidenum">
              <a:rPr lang="da-DK" smtClean="0"/>
              <a:t>29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066451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Bleer indeholder et materiale, der kaldes for hydrogel. Hydrogel i bleer er typisk lavet af natrium-</a:t>
            </a:r>
            <a:r>
              <a:rPr lang="da-D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polyacrylat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der kan absorbere mange gange dets egen vægt i vand. Det er udbredt i bleer, forbindinger og andre materialer, der helst skal være så tynde som muligt og samtidig have stor sugeevne. </a:t>
            </a:r>
          </a:p>
          <a:p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eksempler på produkter her: </a:t>
            </a:r>
            <a:r>
              <a:rPr lang="da-DK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https://www.onemed.dk/Produkter/Sarbehandlingsprodukter/Hydrogel/Hydrogeler/288968.1</a:t>
            </a:r>
            <a:endParaRPr lang="da-DK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Hydrogel bruges også i kontaktlinser, hvor de hjælper med at holde øjet fugtigt, i flydende sæber som fortykningsmiddel, i hårgele hvor de tilfører håret stivhed, når vandet fordamper, samt i landbrugs- og haveprodukter, hvor de holder på vandet omkring planterne. </a:t>
            </a:r>
            <a:endParaRPr lang="da-D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7D31BF-EAED-475B-BDA6-9B4199BC0553}" type="slidenum">
              <a:rPr lang="da-DK" smtClean="0"/>
              <a:t>30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066451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 smtClean="0"/>
              <a:t>Dette</a:t>
            </a:r>
            <a:r>
              <a:rPr lang="da-DK" baseline="0" dirty="0" smtClean="0"/>
              <a:t> skema kan I tage udgangspunkt i, når eleverne designer deres undersøgelse.</a:t>
            </a:r>
            <a:endParaRPr lang="da-DK" dirty="0" smtClean="0"/>
          </a:p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7D31BF-EAED-475B-BDA6-9B4199BC0553}" type="slidenum">
              <a:rPr lang="da-DK" smtClean="0"/>
              <a:t>31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066451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 smtClean="0"/>
              <a:t>Illustrationer af trin i DTU-undersøgelsen</a:t>
            </a:r>
            <a:r>
              <a:rPr lang="da-DK" baseline="0" dirty="0" smtClean="0"/>
              <a:t> af bleers absorptionsevne.</a:t>
            </a:r>
            <a:endParaRPr lang="da-DK" dirty="0" smtClean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7D31BF-EAED-475B-BDA6-9B4199BC0553}" type="slidenum">
              <a:rPr lang="da-DK" smtClean="0"/>
              <a:t>32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066451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7D31BF-EAED-475B-BDA6-9B4199BC0553}" type="slidenum">
              <a:rPr lang="da-DK" smtClean="0"/>
              <a:t>33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066451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7D31BF-EAED-475B-BDA6-9B4199BC0553}" type="slidenum">
              <a:rPr lang="da-DK" smtClean="0"/>
              <a:t>34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066451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7D31BF-EAED-475B-BDA6-9B4199BC0553}" type="slidenum">
              <a:rPr lang="da-DK" smtClean="0"/>
              <a:t>35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066451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Forenklet oversigt over forløbets ni moduler.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7D31BF-EAED-475B-BDA6-9B4199BC0553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636650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De fem centrale materialefaglige pointer, som eleverne lærer.</a:t>
            </a:r>
          </a:p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7D31BF-EAED-475B-BDA6-9B4199BC0553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664702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Denne</a:t>
            </a:r>
            <a:r>
              <a:rPr lang="da-DK" baseline="0" dirty="0" smtClean="0"/>
              <a:t> figur kan du bruge til at introducere eleverne for de fem egenskaber, hvoraf de skal undersøge to. Lad evt. eleverne være med til at vælge hvilke to egenskaber, I skal arbejde med.</a:t>
            </a:r>
          </a:p>
          <a:p>
            <a:r>
              <a:rPr lang="da-D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 de følgende tre moduler skal eleverne lære mere om forskellige materialeegenskaber samt øve sig i at designe, udføre og vurdere enkle systematiske undersøgelser af Materialeegenskaber. Eleverne skal undersøge to forskellige materialeegenskaber valgt fra listen herover. Der er afsat 1½ modul (tre lektioner) til hver undersøgelse. Hvis du har mulighed for at afsætte mere tid, kan du naturligvis vælge at lade eleverne undersøge flere egenskaber. 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7D31BF-EAED-475B-BDA6-9B4199BC0553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559387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 et eksempel på metals flydestyrke i biler: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Strong as steel. Testing Toughness (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2:19 min.)</a:t>
            </a:r>
          </a:p>
          <a:p>
            <a:r>
              <a:rPr lang="da-D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http://www.pbslearningmedia.org/resource/nvms.sci.materials.strongeract/strong-as-steel-testing-toughness/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7D31BF-EAED-475B-BDA6-9B4199BC0553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443523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Vis eleverne klip fra denne film: Demonstration af glas’ trykstyrke (Fra 38:35-40:05)</a:t>
            </a:r>
          </a:p>
          <a:p>
            <a:r>
              <a:rPr lang="da-D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https://www.youtube.com/watch?v=FNkH8fIjWIQ</a:t>
            </a:r>
          </a:p>
          <a:p>
            <a:r>
              <a:rPr lang="da-D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Hvis linket ikke virker, så søg på følgende ” PBS Nova </a:t>
            </a:r>
            <a:r>
              <a:rPr lang="da-D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Making</a:t>
            </a:r>
            <a:r>
              <a:rPr lang="da-D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a-D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Stuff</a:t>
            </a:r>
            <a:r>
              <a:rPr lang="da-D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a-D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Stronger</a:t>
            </a:r>
            <a:r>
              <a:rPr lang="da-D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 på </a:t>
            </a:r>
            <a:r>
              <a:rPr lang="da-D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Youtube</a:t>
            </a:r>
            <a:r>
              <a:rPr lang="da-D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og følg link til program, der varer ca. 54 minutter.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7D31BF-EAED-475B-BDA6-9B4199BC0553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577090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Dette</a:t>
            </a:r>
            <a:r>
              <a:rPr lang="da-DK" baseline="0" dirty="0" smtClean="0"/>
              <a:t> skema kan I tage udgangspunkt i, når eleverne designer deres undersøgelse.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7D31BF-EAED-475B-BDA6-9B4199BC0553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425306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Til demonstration af undersøgelsesopstillingen for eleverne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7D31BF-EAED-475B-BDA6-9B4199BC0553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37724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dirty="0" smtClean="0"/>
              <a:t>Klik for at redigere i master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 smtClean="0"/>
              <a:t>Klik for at redigere i master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D18FC42-5E6E-484E-80CC-161A760B4766}" type="datetime1">
              <a:rPr lang="da-DK" smtClean="0"/>
              <a:t>12-12-2016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86E40-F47B-4572-90C1-9EA41A09E3A8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83973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Klik for at redigere i master</a:t>
            </a:r>
            <a:endParaRPr lang="da-DK" dirty="0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dirty="0" smtClean="0"/>
              <a:t>Klik for at redigere i master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B04D551-0198-4BCF-BC30-488B7A9AFDF7}" type="datetime1">
              <a:rPr lang="da-DK" smtClean="0"/>
              <a:t>12-12-2016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86E40-F47B-4572-90C1-9EA41A09E3A8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36499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dirty="0" smtClean="0"/>
              <a:t>Klik for at redigere i master</a:t>
            </a:r>
            <a:endParaRPr lang="da-DK" dirty="0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dirty="0" smtClean="0"/>
              <a:t>Klik for at redigere i master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D581694-EC42-4727-AEA6-CFC4F40AD01A}" type="datetime1">
              <a:rPr lang="da-DK" smtClean="0"/>
              <a:t>12-12-2016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86E40-F47B-4572-90C1-9EA41A09E3A8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76213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Klik for at redigere i master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dirty="0" smtClean="0"/>
              <a:t>Klik for at redigere i master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5D46DBC-840D-4886-9598-F19D61CC6496}" type="datetime1">
              <a:rPr lang="da-DK" smtClean="0"/>
              <a:t>12-12-2016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86E40-F47B-4572-90C1-9EA41A09E3A8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618253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dirty="0" smtClean="0"/>
              <a:t>Klik for at redigere i master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 smtClean="0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F5FA095-A403-4658-B727-4539DDA8DF62}" type="datetime1">
              <a:rPr lang="da-DK" smtClean="0"/>
              <a:t>12-12-2016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86E40-F47B-4572-90C1-9EA41A09E3A8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85970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Klik for at redigere i master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dirty="0" smtClean="0"/>
              <a:t>Klik for at redigere i master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dirty="0" smtClean="0"/>
              <a:t>Klik for at redigere i master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593B300-9DA5-4FCA-BD1A-BAF46BD3D3BF}" type="datetime1">
              <a:rPr lang="da-DK" smtClean="0"/>
              <a:t>12-12-2016</a:t>
            </a:fld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86E40-F47B-4572-90C1-9EA41A09E3A8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8885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 smtClean="0"/>
              <a:t>Klik for at redigere i master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dirty="0" smtClean="0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dirty="0" smtClean="0"/>
              <a:t>Klik for at redigere i master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dirty="0" smtClean="0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dirty="0" smtClean="0"/>
              <a:t>Klik for at redigere i master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552DFD3-F098-4A64-B58B-FA19509DE952}" type="datetime1">
              <a:rPr lang="da-DK" smtClean="0"/>
              <a:t>12-12-2016</a:t>
            </a:fld>
            <a:endParaRPr lang="da-DK" dirty="0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86E40-F47B-4572-90C1-9EA41A09E3A8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95689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Klik for at redigere i master</a:t>
            </a:r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B976272-E1D2-4237-8DB1-84D64FEC215F}" type="datetime1">
              <a:rPr lang="da-DK" smtClean="0"/>
              <a:t>12-12-2016</a:t>
            </a:fld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86E40-F47B-4572-90C1-9EA41A09E3A8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48988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B417B9D-7AC0-424D-A4BF-1246B643C364}" type="datetime1">
              <a:rPr lang="da-DK" smtClean="0"/>
              <a:t>12-12-2016</a:t>
            </a:fld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86E40-F47B-4572-90C1-9EA41A09E3A8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39119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dirty="0" smtClean="0"/>
              <a:t>Klik for at redigere i master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dirty="0" smtClean="0"/>
              <a:t>Klik for at redigere i master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dirty="0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70AEC2-6D59-4C49-B963-4048DDA1539D}" type="datetime1">
              <a:rPr lang="da-DK" smtClean="0"/>
              <a:t>12-12-2016</a:t>
            </a:fld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86E40-F47B-4572-90C1-9EA41A09E3A8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30986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dirty="0" smtClean="0"/>
              <a:t>Klik for at redigere i master</a:t>
            </a:r>
            <a:endParaRPr lang="da-DK" dirty="0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dirty="0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B70D94A-98E5-4500-88C3-0359BB3A46C4}" type="datetime1">
              <a:rPr lang="da-DK" smtClean="0"/>
              <a:t>12-12-2016</a:t>
            </a:fld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86E40-F47B-4572-90C1-9EA41A09E3A8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65298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0" y="44079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 smtClean="0"/>
              <a:t>KLIK FOR AT REDIGERE I MASTER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 smtClean="0"/>
              <a:t>Klik for at redigere i master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A8B2D7-6EEB-48A5-BE88-729962435B79}" type="slidenum">
              <a:rPr lang="da-DK" smtClean="0"/>
              <a:t>‹nr.›</a:t>
            </a:fld>
            <a:endParaRPr lang="da-DK" dirty="0"/>
          </a:p>
        </p:txBody>
      </p:sp>
      <p:grpSp>
        <p:nvGrpSpPr>
          <p:cNvPr id="9" name="Gruppe 8"/>
          <p:cNvGrpSpPr/>
          <p:nvPr userDrawn="1"/>
        </p:nvGrpSpPr>
        <p:grpSpPr>
          <a:xfrm>
            <a:off x="4004702" y="6399330"/>
            <a:ext cx="1134596" cy="324000"/>
            <a:chOff x="4143946" y="6354325"/>
            <a:chExt cx="1134596" cy="324000"/>
          </a:xfrm>
        </p:grpSpPr>
        <p:pic>
          <p:nvPicPr>
            <p:cNvPr id="7" name="Billede 6"/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36985" y="6354325"/>
              <a:ext cx="841557" cy="324000"/>
            </a:xfrm>
            <a:prstGeom prst="rect">
              <a:avLst/>
            </a:prstGeom>
          </p:spPr>
        </p:pic>
        <p:pic>
          <p:nvPicPr>
            <p:cNvPr id="8" name="Billede 7"/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43946" y="6354325"/>
              <a:ext cx="221468" cy="32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7660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Neo Sans Std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Neo Sans Std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Neo Sans Std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Neo Sans Std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Neo Sans Std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Neo Sans Std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bslearningmedia.org/resource/nvms.sci.materials.strongeract/strong-as-steel-testing-toughness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NkH8fIjWIQ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pGhqQvftAo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hyperlink" Target="https://www.youtube.com/watch?v=kB_u8hEs1ws" TargetMode="Externa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CR0R4W4qCo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aTpFTifoMks" TargetMode="External"/><Relationship Id="rId4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f6spBkVeQ4w" TargetMode="Externa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ornenesuniversitet.dk/Materialekasse/Video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620"/>
            <a:ext cx="9144000" cy="6465125"/>
          </a:xfrm>
          <a:prstGeom prst="rect">
            <a:avLst/>
          </a:prstGeom>
        </p:spPr>
      </p:pic>
      <p:sp>
        <p:nvSpPr>
          <p:cNvPr id="7" name="Rektangel 6"/>
          <p:cNvSpPr/>
          <p:nvPr/>
        </p:nvSpPr>
        <p:spPr>
          <a:xfrm>
            <a:off x="3896925" y="6354325"/>
            <a:ext cx="1260140" cy="3842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Tekstboks 3"/>
          <p:cNvSpPr txBox="1"/>
          <p:nvPr/>
        </p:nvSpPr>
        <p:spPr>
          <a:xfrm>
            <a:off x="701570" y="2123855"/>
            <a:ext cx="2250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2400" b="1" dirty="0" smtClean="0">
                <a:solidFill>
                  <a:srgbClr val="FF0000"/>
                </a:solidFill>
                <a:latin typeface="Neo Sans Std" pitchFamily="34" charset="0"/>
              </a:rPr>
              <a:t>MODUL 1-4</a:t>
            </a:r>
            <a:endParaRPr lang="da-DK" sz="2400" b="1" dirty="0">
              <a:solidFill>
                <a:srgbClr val="FF0000"/>
              </a:solidFill>
              <a:latin typeface="Neo Sans St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65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FLERE FORMER FOR STYRKE</a:t>
            </a:r>
            <a:endParaRPr lang="da-DK" dirty="0"/>
          </a:p>
        </p:txBody>
      </p:sp>
      <p:sp>
        <p:nvSpPr>
          <p:cNvPr id="3" name="Pladsholder til dias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86E40-F47B-4572-90C1-9EA41A09E3A8}" type="slidenum">
              <a:rPr lang="da-DK" smtClean="0"/>
              <a:t>10</a:t>
            </a:fld>
            <a:endParaRPr lang="da-DK" dirty="0"/>
          </a:p>
        </p:txBody>
      </p:sp>
      <p:sp>
        <p:nvSpPr>
          <p:cNvPr id="4" name="Tekstfelt 2"/>
          <p:cNvSpPr txBox="1">
            <a:spLocks noChangeArrowheads="1"/>
          </p:cNvSpPr>
          <p:nvPr/>
        </p:nvSpPr>
        <p:spPr bwMode="auto">
          <a:xfrm>
            <a:off x="0" y="0"/>
            <a:ext cx="5426710" cy="271145"/>
          </a:xfrm>
          <a:prstGeom prst="rect">
            <a:avLst/>
          </a:prstGeom>
          <a:solidFill>
            <a:srgbClr val="8DC63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spcAft>
                <a:spcPts val="0"/>
              </a:spcAft>
            </a:pPr>
            <a:r>
              <a:rPr lang="da-DK" sz="1100" b="1" dirty="0">
                <a:solidFill>
                  <a:srgbClr val="FFFFFF"/>
                </a:solidFill>
                <a:effectLst/>
                <a:latin typeface="Calibri"/>
                <a:ea typeface="Calibri"/>
                <a:cs typeface="Calibri"/>
              </a:rPr>
              <a:t>MODUL 2-4: UNDERSØGELSER - STYRKE</a:t>
            </a:r>
            <a:endParaRPr lang="da-DK" sz="1100" dirty="0">
              <a:solidFill>
                <a:srgbClr val="000000"/>
              </a:solidFill>
              <a:effectLst/>
              <a:latin typeface="Calibri"/>
              <a:ea typeface="Calibri"/>
              <a:cs typeface="Calibri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763" y="1464218"/>
            <a:ext cx="9005747" cy="4620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893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FLYDESTYRKE I BILER</a:t>
            </a:r>
            <a:endParaRPr lang="da-DK" dirty="0"/>
          </a:p>
        </p:txBody>
      </p:sp>
      <p:sp>
        <p:nvSpPr>
          <p:cNvPr id="3" name="Pladsholder til dias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86E40-F47B-4572-90C1-9EA41A09E3A8}" type="slidenum">
              <a:rPr lang="da-DK" smtClean="0"/>
              <a:t>11</a:t>
            </a:fld>
            <a:endParaRPr lang="da-DK" dirty="0"/>
          </a:p>
        </p:txBody>
      </p:sp>
      <p:sp>
        <p:nvSpPr>
          <p:cNvPr id="4" name="Tekstfelt 2"/>
          <p:cNvSpPr txBox="1">
            <a:spLocks noChangeArrowheads="1"/>
          </p:cNvSpPr>
          <p:nvPr/>
        </p:nvSpPr>
        <p:spPr bwMode="auto">
          <a:xfrm>
            <a:off x="0" y="0"/>
            <a:ext cx="5426710" cy="271145"/>
          </a:xfrm>
          <a:prstGeom prst="rect">
            <a:avLst/>
          </a:prstGeom>
          <a:solidFill>
            <a:srgbClr val="8DC63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spcAft>
                <a:spcPts val="0"/>
              </a:spcAft>
            </a:pPr>
            <a:r>
              <a:rPr lang="da-DK" sz="1100" b="1" dirty="0">
                <a:solidFill>
                  <a:srgbClr val="FFFFFF"/>
                </a:solidFill>
                <a:effectLst/>
                <a:latin typeface="Calibri"/>
                <a:ea typeface="Calibri"/>
                <a:cs typeface="Calibri"/>
              </a:rPr>
              <a:t>MODUL 2-4: UNDERSØGELSER - STYRKE</a:t>
            </a:r>
            <a:endParaRPr lang="da-DK" sz="1100" dirty="0">
              <a:solidFill>
                <a:srgbClr val="000000"/>
              </a:solidFill>
              <a:effectLst/>
              <a:latin typeface="Calibri"/>
              <a:ea typeface="Calibri"/>
              <a:cs typeface="Calibri"/>
            </a:endParaRPr>
          </a:p>
        </p:txBody>
      </p:sp>
      <p:pic>
        <p:nvPicPr>
          <p:cNvPr id="6146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1763" y="2543175"/>
            <a:ext cx="3800475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9836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GLAS’ TRYKSTYRKE</a:t>
            </a:r>
            <a:endParaRPr lang="da-DK" dirty="0"/>
          </a:p>
        </p:txBody>
      </p:sp>
      <p:sp>
        <p:nvSpPr>
          <p:cNvPr id="3" name="Pladsholder til dias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86E40-F47B-4572-90C1-9EA41A09E3A8}" type="slidenum">
              <a:rPr lang="da-DK" smtClean="0"/>
              <a:t>12</a:t>
            </a:fld>
            <a:endParaRPr lang="da-DK" dirty="0"/>
          </a:p>
        </p:txBody>
      </p:sp>
      <p:sp>
        <p:nvSpPr>
          <p:cNvPr id="4" name="Tekstfelt 2"/>
          <p:cNvSpPr txBox="1">
            <a:spLocks noChangeArrowheads="1"/>
          </p:cNvSpPr>
          <p:nvPr/>
        </p:nvSpPr>
        <p:spPr bwMode="auto">
          <a:xfrm>
            <a:off x="0" y="0"/>
            <a:ext cx="5426710" cy="271145"/>
          </a:xfrm>
          <a:prstGeom prst="rect">
            <a:avLst/>
          </a:prstGeom>
          <a:solidFill>
            <a:srgbClr val="8DC63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spcAft>
                <a:spcPts val="0"/>
              </a:spcAft>
            </a:pPr>
            <a:r>
              <a:rPr lang="da-DK" sz="1100" b="1" dirty="0">
                <a:solidFill>
                  <a:srgbClr val="FFFFFF"/>
                </a:solidFill>
                <a:effectLst/>
                <a:latin typeface="Calibri"/>
                <a:ea typeface="Calibri"/>
                <a:cs typeface="Calibri"/>
              </a:rPr>
              <a:t>MODUL 2-4: UNDERSØGELSER - STYRKE</a:t>
            </a:r>
            <a:endParaRPr lang="da-DK" sz="1100" dirty="0">
              <a:solidFill>
                <a:srgbClr val="000000"/>
              </a:solidFill>
              <a:effectLst/>
              <a:latin typeface="Calibri"/>
              <a:ea typeface="Calibri"/>
              <a:cs typeface="Calibri"/>
            </a:endParaRPr>
          </a:p>
        </p:txBody>
      </p:sp>
      <p:pic>
        <p:nvPicPr>
          <p:cNvPr id="7170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0238" y="2314575"/>
            <a:ext cx="5343525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913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457200" y="624827"/>
            <a:ext cx="8229600" cy="9139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da-DK" baseline="30000" dirty="0"/>
              <a:t>MODUL 2-4: </a:t>
            </a:r>
            <a:r>
              <a:rPr lang="da-DK" baseline="30000" dirty="0" smtClean="0"/>
              <a:t/>
            </a:r>
            <a:br>
              <a:rPr lang="da-DK" baseline="30000" dirty="0" smtClean="0"/>
            </a:br>
            <a:r>
              <a:rPr lang="da-DK" baseline="30000" dirty="0" smtClean="0"/>
              <a:t>UNDERSØGELSE </a:t>
            </a:r>
            <a:r>
              <a:rPr lang="da-DK" baseline="30000" dirty="0"/>
              <a:t>AF PAPIRS </a:t>
            </a:r>
            <a:r>
              <a:rPr lang="da-DK" baseline="30000" dirty="0" smtClean="0"/>
              <a:t>BRUDSTYRKE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86E40-F47B-4572-90C1-9EA41A09E3A8}" type="slidenum">
              <a:rPr lang="da-DK" smtClean="0"/>
              <a:t>13</a:t>
            </a:fld>
            <a:endParaRPr lang="da-DK" dirty="0"/>
          </a:p>
        </p:txBody>
      </p:sp>
      <p:graphicFrame>
        <p:nvGraphicFramePr>
          <p:cNvPr id="11" name="Tabel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9308407"/>
              </p:ext>
            </p:extLst>
          </p:nvPr>
        </p:nvGraphicFramePr>
        <p:xfrm>
          <a:off x="476545" y="1673805"/>
          <a:ext cx="8223575" cy="42822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44715"/>
                <a:gridCol w="1644715"/>
                <a:gridCol w="1644715"/>
                <a:gridCol w="1644715"/>
                <a:gridCol w="1644715"/>
              </a:tblGrid>
              <a:tr h="858803">
                <a:tc>
                  <a:txBody>
                    <a:bodyPr/>
                    <a:lstStyle/>
                    <a:p>
                      <a:pPr marR="0" algn="ctr" rtl="0"/>
                      <a:r>
                        <a:rPr lang="en-GB" sz="1200" b="0" i="0" u="none" strike="noStrike" baseline="0" dirty="0" smtClean="0">
                          <a:solidFill>
                            <a:srgbClr val="FFFFFF"/>
                          </a:solidFill>
                          <a:latin typeface="Neo Sans Std"/>
                        </a:rPr>
                        <a:t>PAPIRTYPE</a:t>
                      </a:r>
                      <a:endParaRPr lang="da-DK" sz="1800" b="0" i="0" u="none" strike="noStrike" baseline="0" dirty="0" smtClean="0">
                        <a:solidFill>
                          <a:srgbClr val="000000"/>
                        </a:solidFill>
                        <a:latin typeface="Neo Sans Std"/>
                      </a:endParaRPr>
                    </a:p>
                  </a:txBody>
                  <a:tcPr anchor="ctr">
                    <a:solidFill>
                      <a:srgbClr val="8DC63F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/>
                      <a:r>
                        <a:rPr lang="en-GB" sz="1200" b="0" i="0" u="none" strike="noStrike" baseline="0" dirty="0" smtClean="0">
                          <a:solidFill>
                            <a:srgbClr val="FFFFFF"/>
                          </a:solidFill>
                          <a:latin typeface="Neo Sans Std"/>
                        </a:rPr>
                        <a:t>VÆGT (gram)</a:t>
                      </a:r>
                      <a:endParaRPr lang="da-DK" sz="1800" b="0" i="0" u="none" strike="noStrike" baseline="0" dirty="0" smtClean="0">
                        <a:solidFill>
                          <a:srgbClr val="000000"/>
                        </a:solidFill>
                        <a:latin typeface="Neo Sans Std"/>
                      </a:endParaRPr>
                    </a:p>
                  </a:txBody>
                  <a:tcPr anchor="ctr">
                    <a:solidFill>
                      <a:srgbClr val="8DC63F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/>
                      <a:r>
                        <a:rPr lang="en-GB" sz="1200" b="0" i="0" u="none" strike="noStrike" baseline="0" dirty="0" smtClean="0">
                          <a:solidFill>
                            <a:srgbClr val="FFFFFF"/>
                          </a:solidFill>
                          <a:latin typeface="Neo Sans Std"/>
                        </a:rPr>
                        <a:t>FORUDSIG</a:t>
                      </a:r>
                    </a:p>
                    <a:p>
                      <a:pPr marR="0" algn="ctr" rtl="0"/>
                      <a:r>
                        <a:rPr lang="da-DK" sz="1000" b="0" i="0" u="none" strike="noStrike" baseline="0" dirty="0" smtClean="0">
                          <a:solidFill>
                            <a:srgbClr val="FFFFFF"/>
                          </a:solidFill>
                          <a:latin typeface="Neo Sans Std"/>
                        </a:rPr>
                        <a:t>(Giv materialerne numre fra 1-5, </a:t>
                      </a:r>
                    </a:p>
                    <a:p>
                      <a:pPr marR="0" algn="ctr" rtl="0"/>
                      <a:r>
                        <a:rPr lang="da-DK" sz="1000" b="0" i="0" u="none" strike="noStrike" baseline="0" dirty="0" smtClean="0">
                          <a:solidFill>
                            <a:srgbClr val="FFFFFF"/>
                          </a:solidFill>
                          <a:latin typeface="Neo Sans Std"/>
                        </a:rPr>
                        <a:t>hvor 5 er det stærkeste)</a:t>
                      </a:r>
                      <a:endParaRPr lang="da-DK" sz="1200" b="0" i="0" u="none" strike="noStrike" baseline="0" dirty="0" smtClean="0">
                        <a:solidFill>
                          <a:srgbClr val="000000"/>
                        </a:solidFill>
                        <a:latin typeface="Neo Sans Std"/>
                      </a:endParaRPr>
                    </a:p>
                  </a:txBody>
                  <a:tcPr anchor="ctr">
                    <a:solidFill>
                      <a:srgbClr val="8DC63F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/>
                      <a:r>
                        <a:rPr lang="da-DK" sz="1200" b="0" i="0" u="none" strike="noStrike" baseline="0" dirty="0" smtClean="0">
                          <a:solidFill>
                            <a:srgbClr val="FFFFFF"/>
                          </a:solidFill>
                          <a:latin typeface="Neo Sans Std"/>
                        </a:rPr>
                        <a:t>MÅLING</a:t>
                      </a:r>
                      <a:endParaRPr lang="da-DK" sz="1800" b="0" i="0" u="none" strike="noStrike" baseline="0" dirty="0" smtClean="0">
                        <a:solidFill>
                          <a:srgbClr val="000000"/>
                        </a:solidFill>
                        <a:latin typeface="Neo Sans Std"/>
                      </a:endParaRPr>
                    </a:p>
                  </a:txBody>
                  <a:tcPr anchor="ctr">
                    <a:solidFill>
                      <a:srgbClr val="8DC63F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/>
                      <a:r>
                        <a:rPr lang="da-DK" sz="1200" b="0" i="0" u="none" strike="noStrike" baseline="0" dirty="0" smtClean="0">
                          <a:solidFill>
                            <a:srgbClr val="FFFFFF"/>
                          </a:solidFill>
                          <a:latin typeface="Neo Sans Std"/>
                        </a:rPr>
                        <a:t>RESULTAT</a:t>
                      </a:r>
                    </a:p>
                    <a:p>
                      <a:pPr algn="ctr"/>
                      <a:r>
                        <a:rPr lang="da-DK" sz="1000" b="0" i="0" u="none" strike="noStrike" baseline="0" dirty="0" smtClean="0">
                          <a:solidFill>
                            <a:srgbClr val="FFFFFF"/>
                          </a:solidFill>
                          <a:latin typeface="Neo Sans Std"/>
                        </a:rPr>
                        <a:t>(Giv materialerne numre fra 1-5, hvor 5 er det stærkeste)</a:t>
                      </a:r>
                      <a:endParaRPr lang="da-DK" sz="1800" b="0" i="0" u="none" strike="noStrike" baseline="0" dirty="0" smtClean="0">
                        <a:solidFill>
                          <a:srgbClr val="000000"/>
                        </a:solidFill>
                        <a:latin typeface="Neo Sans Std"/>
                      </a:endParaRPr>
                    </a:p>
                  </a:txBody>
                  <a:tcPr anchor="ctr">
                    <a:solidFill>
                      <a:srgbClr val="8DC63F"/>
                    </a:solidFill>
                  </a:tcPr>
                </a:tc>
              </a:tr>
              <a:tr h="847038"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</a:tr>
              <a:tr h="858803"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</a:tr>
              <a:tr h="858803"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</a:tr>
              <a:tr h="858803"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kstfelt 2"/>
          <p:cNvSpPr txBox="1">
            <a:spLocks noChangeArrowheads="1"/>
          </p:cNvSpPr>
          <p:nvPr/>
        </p:nvSpPr>
        <p:spPr bwMode="auto">
          <a:xfrm>
            <a:off x="0" y="0"/>
            <a:ext cx="5426710" cy="271145"/>
          </a:xfrm>
          <a:prstGeom prst="rect">
            <a:avLst/>
          </a:prstGeom>
          <a:solidFill>
            <a:srgbClr val="8DC63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spcAft>
                <a:spcPts val="0"/>
              </a:spcAft>
            </a:pPr>
            <a:r>
              <a:rPr lang="da-DK" sz="1100" b="1" dirty="0">
                <a:solidFill>
                  <a:srgbClr val="FFFFFF"/>
                </a:solidFill>
                <a:effectLst/>
                <a:latin typeface="Calibri"/>
                <a:ea typeface="Calibri"/>
                <a:cs typeface="Calibri"/>
              </a:rPr>
              <a:t>MODUL 2-4: UNDERSØGELSER - STYRKE</a:t>
            </a:r>
            <a:endParaRPr lang="da-DK" sz="1100" dirty="0">
              <a:solidFill>
                <a:srgbClr val="000000"/>
              </a:solidFill>
              <a:effectLst/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2340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 smtClean="0"/>
              <a:t>DTU-UNDERSØGELSE 1: ‘SKETESTEN’</a:t>
            </a:r>
            <a:endParaRPr lang="da-DK" dirty="0"/>
          </a:p>
        </p:txBody>
      </p:sp>
      <p:sp>
        <p:nvSpPr>
          <p:cNvPr id="3" name="Pladsholder til dias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86E40-F47B-4572-90C1-9EA41A09E3A8}" type="slidenum">
              <a:rPr lang="da-DK" smtClean="0"/>
              <a:t>14</a:t>
            </a:fld>
            <a:endParaRPr lang="da-DK" dirty="0"/>
          </a:p>
        </p:txBody>
      </p:sp>
      <p:sp>
        <p:nvSpPr>
          <p:cNvPr id="4" name="Tekstfelt 2"/>
          <p:cNvSpPr txBox="1">
            <a:spLocks noChangeArrowheads="1"/>
          </p:cNvSpPr>
          <p:nvPr/>
        </p:nvSpPr>
        <p:spPr bwMode="auto">
          <a:xfrm>
            <a:off x="0" y="0"/>
            <a:ext cx="5426710" cy="271145"/>
          </a:xfrm>
          <a:prstGeom prst="rect">
            <a:avLst/>
          </a:prstGeom>
          <a:solidFill>
            <a:srgbClr val="8DC63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spcAft>
                <a:spcPts val="0"/>
              </a:spcAft>
            </a:pPr>
            <a:r>
              <a:rPr lang="da-DK" sz="1100" b="1" dirty="0">
                <a:solidFill>
                  <a:srgbClr val="FFFFFF"/>
                </a:solidFill>
                <a:effectLst/>
                <a:latin typeface="Calibri"/>
                <a:ea typeface="Calibri"/>
                <a:cs typeface="Calibri"/>
              </a:rPr>
              <a:t>MODUL 2-4: UNDERSØGELSER - STYRKE</a:t>
            </a:r>
            <a:endParaRPr lang="da-DK" sz="1100" dirty="0">
              <a:solidFill>
                <a:srgbClr val="000000"/>
              </a:solidFill>
              <a:effectLst/>
              <a:latin typeface="Calibri"/>
              <a:ea typeface="Calibri"/>
              <a:cs typeface="Calibri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4591" y="1673805"/>
            <a:ext cx="3294819" cy="4545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900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457200" y="624827"/>
            <a:ext cx="8229600" cy="913963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da-DK" sz="3600" dirty="0" smtClean="0"/>
              <a:t>UNDERSØGELSESSKEMA TIL ‘SKETESTEN’</a:t>
            </a:r>
            <a:endParaRPr lang="da-DK" sz="3600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86E40-F47B-4572-90C1-9EA41A09E3A8}" type="slidenum">
              <a:rPr lang="da-DK" smtClean="0"/>
              <a:t>15</a:t>
            </a:fld>
            <a:endParaRPr lang="da-DK" dirty="0"/>
          </a:p>
        </p:txBody>
      </p:sp>
      <p:graphicFrame>
        <p:nvGraphicFramePr>
          <p:cNvPr id="11" name="Tabel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2613557"/>
              </p:ext>
            </p:extLst>
          </p:nvPr>
        </p:nvGraphicFramePr>
        <p:xfrm>
          <a:off x="476545" y="1673805"/>
          <a:ext cx="8223575" cy="42822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44715"/>
                <a:gridCol w="1644715"/>
                <a:gridCol w="1644715"/>
                <a:gridCol w="1644715"/>
                <a:gridCol w="1644715"/>
              </a:tblGrid>
              <a:tr h="858803">
                <a:tc>
                  <a:txBody>
                    <a:bodyPr/>
                    <a:lstStyle/>
                    <a:p>
                      <a:pPr marR="0" algn="ctr" rtl="0"/>
                      <a:r>
                        <a:rPr lang="en-GB" sz="1200" b="0" i="0" u="none" strike="noStrike" baseline="0" dirty="0" smtClean="0">
                          <a:solidFill>
                            <a:srgbClr val="FFFFFF"/>
                          </a:solidFill>
                          <a:latin typeface="Neo Sans Std"/>
                        </a:rPr>
                        <a:t>PAPIRTYPE</a:t>
                      </a:r>
                      <a:endParaRPr lang="da-DK" sz="1800" b="0" i="0" u="none" strike="noStrike" baseline="0" dirty="0" smtClean="0">
                        <a:solidFill>
                          <a:srgbClr val="000000"/>
                        </a:solidFill>
                        <a:latin typeface="Neo Sans Std"/>
                      </a:endParaRPr>
                    </a:p>
                  </a:txBody>
                  <a:tcPr anchor="ctr">
                    <a:solidFill>
                      <a:srgbClr val="8DC63F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/>
                      <a:r>
                        <a:rPr lang="en-GB" sz="1200" b="0" i="0" u="none" strike="noStrike" baseline="0" dirty="0" smtClean="0">
                          <a:solidFill>
                            <a:srgbClr val="FFFFFF"/>
                          </a:solidFill>
                          <a:latin typeface="Neo Sans Std"/>
                        </a:rPr>
                        <a:t>VÆGT (gram)</a:t>
                      </a:r>
                      <a:endParaRPr lang="da-DK" sz="1800" b="0" i="0" u="none" strike="noStrike" baseline="0" dirty="0" smtClean="0">
                        <a:solidFill>
                          <a:srgbClr val="000000"/>
                        </a:solidFill>
                        <a:latin typeface="Neo Sans Std"/>
                      </a:endParaRPr>
                    </a:p>
                  </a:txBody>
                  <a:tcPr anchor="ctr">
                    <a:solidFill>
                      <a:srgbClr val="8DC63F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/>
                      <a:r>
                        <a:rPr lang="en-GB" sz="1200" b="0" i="0" u="none" strike="noStrike" baseline="0" dirty="0" smtClean="0">
                          <a:solidFill>
                            <a:srgbClr val="FFFFFF"/>
                          </a:solidFill>
                          <a:latin typeface="Neo Sans Std"/>
                        </a:rPr>
                        <a:t>FORUDSIG</a:t>
                      </a:r>
                    </a:p>
                    <a:p>
                      <a:pPr marR="0" algn="ctr" rtl="0"/>
                      <a:r>
                        <a:rPr lang="da-DK" sz="1000" b="0" i="0" u="none" strike="noStrike" baseline="0" dirty="0" smtClean="0">
                          <a:solidFill>
                            <a:srgbClr val="FFFFFF"/>
                          </a:solidFill>
                          <a:latin typeface="Neo Sans Std"/>
                        </a:rPr>
                        <a:t>(Giv materialerne numre fra 1-5, </a:t>
                      </a:r>
                    </a:p>
                    <a:p>
                      <a:pPr marR="0" algn="ctr" rtl="0"/>
                      <a:r>
                        <a:rPr lang="da-DK" sz="1000" b="0" i="0" u="none" strike="noStrike" baseline="0" dirty="0" smtClean="0">
                          <a:solidFill>
                            <a:srgbClr val="FFFFFF"/>
                          </a:solidFill>
                          <a:latin typeface="Neo Sans Std"/>
                        </a:rPr>
                        <a:t>hvor 5 er det stærkeste)</a:t>
                      </a:r>
                      <a:endParaRPr lang="da-DK" sz="1200" b="0" i="0" u="none" strike="noStrike" baseline="0" dirty="0" smtClean="0">
                        <a:solidFill>
                          <a:srgbClr val="000000"/>
                        </a:solidFill>
                        <a:latin typeface="Neo Sans Std"/>
                      </a:endParaRPr>
                    </a:p>
                  </a:txBody>
                  <a:tcPr anchor="ctr">
                    <a:solidFill>
                      <a:srgbClr val="8DC63F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/>
                      <a:r>
                        <a:rPr lang="da-DK" sz="1200" b="0" i="0" u="none" strike="noStrike" baseline="0" dirty="0" smtClean="0">
                          <a:solidFill>
                            <a:srgbClr val="FFFFFF"/>
                          </a:solidFill>
                          <a:latin typeface="Neo Sans Std"/>
                        </a:rPr>
                        <a:t>SKEENS</a:t>
                      </a:r>
                    </a:p>
                    <a:p>
                      <a:pPr marR="0" algn="ctr" rtl="0"/>
                      <a:r>
                        <a:rPr lang="da-DK" sz="1200" b="0" i="0" u="none" strike="noStrike" baseline="0" dirty="0" smtClean="0">
                          <a:solidFill>
                            <a:srgbClr val="FFFFFF"/>
                          </a:solidFill>
                          <a:latin typeface="Neo Sans Std"/>
                        </a:rPr>
                        <a:t>ENDELIGE</a:t>
                      </a:r>
                    </a:p>
                    <a:p>
                      <a:pPr marR="0" algn="ctr" rtl="0"/>
                      <a:r>
                        <a:rPr lang="da-DK" sz="1200" b="0" i="0" u="none" strike="noStrike" baseline="0" dirty="0" smtClean="0">
                          <a:solidFill>
                            <a:srgbClr val="FFFFFF"/>
                          </a:solidFill>
                          <a:latin typeface="Neo Sans Std"/>
                        </a:rPr>
                        <a:t>FALDHØJDE</a:t>
                      </a:r>
                      <a:endParaRPr lang="da-DK" sz="1800" b="0" i="0" u="none" strike="noStrike" baseline="0" dirty="0" smtClean="0">
                        <a:solidFill>
                          <a:srgbClr val="000000"/>
                        </a:solidFill>
                        <a:latin typeface="Neo Sans Std"/>
                      </a:endParaRPr>
                    </a:p>
                  </a:txBody>
                  <a:tcPr anchor="ctr">
                    <a:solidFill>
                      <a:srgbClr val="8DC63F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/>
                      <a:r>
                        <a:rPr lang="da-DK" sz="1200" b="0" i="0" u="none" strike="noStrike" baseline="0" dirty="0" smtClean="0">
                          <a:solidFill>
                            <a:srgbClr val="FFFFFF"/>
                          </a:solidFill>
                          <a:latin typeface="Neo Sans Std"/>
                        </a:rPr>
                        <a:t>RESULTAT</a:t>
                      </a:r>
                    </a:p>
                    <a:p>
                      <a:pPr algn="ctr"/>
                      <a:r>
                        <a:rPr lang="da-DK" sz="1000" b="0" i="0" u="none" strike="noStrike" baseline="0" dirty="0" smtClean="0">
                          <a:solidFill>
                            <a:srgbClr val="FFFFFF"/>
                          </a:solidFill>
                          <a:latin typeface="Neo Sans Std"/>
                        </a:rPr>
                        <a:t>(Giv materialerne numre fra 1-5, hvor 5 er det stærkeste)</a:t>
                      </a:r>
                      <a:endParaRPr lang="da-DK" sz="1800" b="0" i="0" u="none" strike="noStrike" baseline="0" dirty="0" smtClean="0">
                        <a:solidFill>
                          <a:srgbClr val="000000"/>
                        </a:solidFill>
                        <a:latin typeface="Neo Sans Std"/>
                      </a:endParaRPr>
                    </a:p>
                  </a:txBody>
                  <a:tcPr anchor="ctr">
                    <a:solidFill>
                      <a:srgbClr val="8DC63F"/>
                    </a:solidFill>
                  </a:tcPr>
                </a:tc>
              </a:tr>
              <a:tr h="847038"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</a:tr>
              <a:tr h="858803"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</a:tr>
              <a:tr h="858803"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</a:tr>
              <a:tr h="858803"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kstfelt 2"/>
          <p:cNvSpPr txBox="1">
            <a:spLocks noChangeArrowheads="1"/>
          </p:cNvSpPr>
          <p:nvPr/>
        </p:nvSpPr>
        <p:spPr bwMode="auto">
          <a:xfrm>
            <a:off x="0" y="0"/>
            <a:ext cx="5426710" cy="271145"/>
          </a:xfrm>
          <a:prstGeom prst="rect">
            <a:avLst/>
          </a:prstGeom>
          <a:solidFill>
            <a:srgbClr val="8DC63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spcAft>
                <a:spcPts val="0"/>
              </a:spcAft>
            </a:pPr>
            <a:r>
              <a:rPr lang="da-DK" sz="1100" b="1" dirty="0">
                <a:solidFill>
                  <a:srgbClr val="FFFFFF"/>
                </a:solidFill>
                <a:effectLst/>
                <a:latin typeface="Calibri"/>
                <a:ea typeface="Calibri"/>
                <a:cs typeface="Calibri"/>
              </a:rPr>
              <a:t>MODUL 2-4: UNDERSØGELSER - STYRKE</a:t>
            </a:r>
            <a:endParaRPr lang="da-DK" sz="1100" dirty="0">
              <a:solidFill>
                <a:srgbClr val="000000"/>
              </a:solidFill>
              <a:effectLst/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119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 smtClean="0"/>
              <a:t>DTU-UNDERSØGELSE 2:</a:t>
            </a:r>
            <a:br>
              <a:rPr lang="da-DK" dirty="0" smtClean="0"/>
            </a:br>
            <a:r>
              <a:rPr lang="da-DK" dirty="0" smtClean="0"/>
              <a:t>GLASKUGLER</a:t>
            </a:r>
            <a:endParaRPr lang="da-DK" dirty="0"/>
          </a:p>
        </p:txBody>
      </p:sp>
      <p:sp>
        <p:nvSpPr>
          <p:cNvPr id="3" name="Pladsholder til dias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86E40-F47B-4572-90C1-9EA41A09E3A8}" type="slidenum">
              <a:rPr lang="da-DK" smtClean="0"/>
              <a:t>16</a:t>
            </a:fld>
            <a:endParaRPr lang="da-DK" dirty="0"/>
          </a:p>
        </p:txBody>
      </p:sp>
      <p:sp>
        <p:nvSpPr>
          <p:cNvPr id="4" name="Tekstfelt 2"/>
          <p:cNvSpPr txBox="1">
            <a:spLocks noChangeArrowheads="1"/>
          </p:cNvSpPr>
          <p:nvPr/>
        </p:nvSpPr>
        <p:spPr bwMode="auto">
          <a:xfrm>
            <a:off x="0" y="0"/>
            <a:ext cx="5426710" cy="271145"/>
          </a:xfrm>
          <a:prstGeom prst="rect">
            <a:avLst/>
          </a:prstGeom>
          <a:solidFill>
            <a:srgbClr val="8DC63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spcAft>
                <a:spcPts val="0"/>
              </a:spcAft>
            </a:pPr>
            <a:r>
              <a:rPr lang="da-DK" sz="1100" b="1" dirty="0">
                <a:solidFill>
                  <a:srgbClr val="FFFFFF"/>
                </a:solidFill>
                <a:effectLst/>
                <a:latin typeface="Calibri"/>
                <a:ea typeface="Calibri"/>
                <a:cs typeface="Calibri"/>
              </a:rPr>
              <a:t>MODUL 2-4: UNDERSØGELSER - STYRKE</a:t>
            </a:r>
            <a:endParaRPr lang="da-DK" sz="1100" dirty="0">
              <a:solidFill>
                <a:srgbClr val="000000"/>
              </a:solidFill>
              <a:effectLst/>
              <a:latin typeface="Calibri"/>
              <a:ea typeface="Calibri"/>
              <a:cs typeface="Calibri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2850" y="1679962"/>
            <a:ext cx="2098301" cy="435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5536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457200" y="624827"/>
            <a:ext cx="8229600" cy="913963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da-DK" sz="3600" dirty="0" smtClean="0"/>
              <a:t>UNDERSØGELSESSKEMA TIL GLASKUGLER</a:t>
            </a:r>
            <a:endParaRPr lang="da-DK" sz="3600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86E40-F47B-4572-90C1-9EA41A09E3A8}" type="slidenum">
              <a:rPr lang="da-DK" smtClean="0"/>
              <a:t>17</a:t>
            </a:fld>
            <a:endParaRPr lang="da-DK" dirty="0"/>
          </a:p>
        </p:txBody>
      </p:sp>
      <p:graphicFrame>
        <p:nvGraphicFramePr>
          <p:cNvPr id="11" name="Tabel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4091687"/>
              </p:ext>
            </p:extLst>
          </p:nvPr>
        </p:nvGraphicFramePr>
        <p:xfrm>
          <a:off x="476545" y="1673805"/>
          <a:ext cx="8014797" cy="409880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74797"/>
                <a:gridCol w="1080000"/>
                <a:gridCol w="1080000"/>
                <a:gridCol w="1080000"/>
                <a:gridCol w="1080000"/>
                <a:gridCol w="1440000"/>
                <a:gridCol w="1080000"/>
              </a:tblGrid>
              <a:tr h="858803">
                <a:tc>
                  <a:txBody>
                    <a:bodyPr/>
                    <a:lstStyle/>
                    <a:p>
                      <a:pPr marR="0" algn="ctr" rtl="0"/>
                      <a:r>
                        <a:rPr lang="en-GB" sz="1200" b="0" i="0" u="none" strike="noStrike" baseline="0" dirty="0" smtClean="0">
                          <a:solidFill>
                            <a:srgbClr val="FFFFFF"/>
                          </a:solidFill>
                          <a:latin typeface="Neo Sans Std"/>
                        </a:rPr>
                        <a:t>PAPIRTYPE</a:t>
                      </a:r>
                      <a:endParaRPr lang="da-DK" sz="1800" b="0" i="0" u="none" strike="noStrike" baseline="0" dirty="0" smtClean="0">
                        <a:solidFill>
                          <a:srgbClr val="000000"/>
                        </a:solidFill>
                        <a:latin typeface="Neo Sans Std"/>
                      </a:endParaRPr>
                    </a:p>
                  </a:txBody>
                  <a:tcPr anchor="ctr">
                    <a:solidFill>
                      <a:srgbClr val="8DC63F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/>
                      <a:r>
                        <a:rPr lang="en-GB" sz="1200" b="0" i="0" u="none" strike="noStrike" baseline="0" dirty="0" smtClean="0">
                          <a:solidFill>
                            <a:srgbClr val="FFFFFF"/>
                          </a:solidFill>
                          <a:latin typeface="Neo Sans Std"/>
                        </a:rPr>
                        <a:t>VÆGT</a:t>
                      </a:r>
                    </a:p>
                    <a:p>
                      <a:pPr marR="0" algn="ctr" rtl="0"/>
                      <a:r>
                        <a:rPr lang="en-GB" sz="1200" b="0" i="0" u="none" strike="noStrike" baseline="0" dirty="0" smtClean="0">
                          <a:solidFill>
                            <a:srgbClr val="FFFFFF"/>
                          </a:solidFill>
                          <a:latin typeface="Neo Sans Std"/>
                        </a:rPr>
                        <a:t>(gram)</a:t>
                      </a:r>
                      <a:endParaRPr lang="da-DK" sz="1800" b="0" i="0" u="none" strike="noStrike" baseline="0" dirty="0" smtClean="0">
                        <a:solidFill>
                          <a:srgbClr val="000000"/>
                        </a:solidFill>
                        <a:latin typeface="Neo Sans Std"/>
                      </a:endParaRPr>
                    </a:p>
                  </a:txBody>
                  <a:tcPr anchor="ctr">
                    <a:solidFill>
                      <a:srgbClr val="8DC63F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/>
                      <a:r>
                        <a:rPr lang="en-GB" sz="1200" b="0" i="0" u="none" strike="noStrike" baseline="0" dirty="0" smtClean="0">
                          <a:solidFill>
                            <a:srgbClr val="FFFFFF"/>
                          </a:solidFill>
                          <a:latin typeface="Neo Sans Std"/>
                        </a:rPr>
                        <a:t>FORUDSIG</a:t>
                      </a:r>
                    </a:p>
                    <a:p>
                      <a:pPr marR="0" algn="ctr" rtl="0"/>
                      <a:r>
                        <a:rPr lang="da-DK" sz="900" b="0" i="0" u="none" strike="noStrike" baseline="0" dirty="0" smtClean="0">
                          <a:solidFill>
                            <a:srgbClr val="FFFFFF"/>
                          </a:solidFill>
                          <a:latin typeface="Neo Sans Std"/>
                        </a:rPr>
                        <a:t>(Giv materialerne numre fra 1-5, </a:t>
                      </a:r>
                    </a:p>
                    <a:p>
                      <a:pPr marR="0" algn="ctr" rtl="0"/>
                      <a:r>
                        <a:rPr lang="da-DK" sz="900" b="0" i="0" u="none" strike="noStrike" baseline="0" dirty="0" smtClean="0">
                          <a:solidFill>
                            <a:srgbClr val="FFFFFF"/>
                          </a:solidFill>
                          <a:latin typeface="Neo Sans Std"/>
                        </a:rPr>
                        <a:t>hvor 5 er det stærkeste)</a:t>
                      </a:r>
                      <a:endParaRPr lang="da-DK" sz="1100" b="0" i="0" u="none" strike="noStrike" baseline="0" dirty="0" smtClean="0">
                        <a:solidFill>
                          <a:srgbClr val="000000"/>
                        </a:solidFill>
                        <a:latin typeface="Neo Sans Std"/>
                      </a:endParaRPr>
                    </a:p>
                  </a:txBody>
                  <a:tcPr anchor="ctr">
                    <a:solidFill>
                      <a:srgbClr val="8DC63F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/>
                      <a:r>
                        <a:rPr lang="da-DK" sz="1200" b="0" i="0" u="none" strike="noStrike" kern="1200" baseline="0" dirty="0" smtClean="0">
                          <a:solidFill>
                            <a:srgbClr val="FFFFFF"/>
                          </a:solidFill>
                          <a:latin typeface="Neo Sans Std"/>
                          <a:ea typeface="+mn-ea"/>
                          <a:cs typeface="+mn-cs"/>
                        </a:rPr>
                        <a:t>ANTAL GLASKUGLER</a:t>
                      </a:r>
                    </a:p>
                    <a:p>
                      <a:pPr marR="0" algn="ctr" rtl="0"/>
                      <a:r>
                        <a:rPr lang="da-DK" sz="1200" b="0" i="0" u="none" strike="noStrike" kern="1200" baseline="0" dirty="0" smtClean="0">
                          <a:solidFill>
                            <a:srgbClr val="FFFFFF"/>
                          </a:solidFill>
                          <a:latin typeface="Neo Sans Std"/>
                          <a:ea typeface="+mn-ea"/>
                          <a:cs typeface="+mn-cs"/>
                        </a:rPr>
                        <a:t>(1)</a:t>
                      </a:r>
                    </a:p>
                  </a:txBody>
                  <a:tcPr anchor="ctr">
                    <a:solidFill>
                      <a:srgbClr val="8DC63F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/>
                      <a:r>
                        <a:rPr lang="da-DK" sz="1200" b="0" i="0" u="none" strike="noStrike" kern="1200" baseline="0" dirty="0" smtClean="0">
                          <a:solidFill>
                            <a:srgbClr val="FFFFFF"/>
                          </a:solidFill>
                          <a:latin typeface="Neo Sans Std"/>
                          <a:ea typeface="+mn-ea"/>
                          <a:cs typeface="+mn-cs"/>
                        </a:rPr>
                        <a:t>ANTAL GLASKUGLER</a:t>
                      </a:r>
                    </a:p>
                    <a:p>
                      <a:pPr marR="0" algn="ctr" rtl="0"/>
                      <a:r>
                        <a:rPr lang="da-DK" sz="1200" b="0" i="0" u="none" strike="noStrike" kern="1200" baseline="0" dirty="0" smtClean="0">
                          <a:solidFill>
                            <a:srgbClr val="FFFFFF"/>
                          </a:solidFill>
                          <a:latin typeface="Neo Sans Std"/>
                          <a:ea typeface="+mn-ea"/>
                          <a:cs typeface="+mn-cs"/>
                        </a:rPr>
                        <a:t>(2)</a:t>
                      </a:r>
                    </a:p>
                  </a:txBody>
                  <a:tcPr anchor="ctr">
                    <a:solidFill>
                      <a:srgbClr val="8DC63F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/>
                      <a:r>
                        <a:rPr lang="da-DK" sz="1000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</a:rPr>
                        <a:t>ANTAL GLASKUGLER</a:t>
                      </a:r>
                    </a:p>
                    <a:p>
                      <a:pPr marR="0" algn="ctr" rtl="0"/>
                      <a:r>
                        <a:rPr lang="da-DK" sz="1000" u="sng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</a:rPr>
                        <a:t>(1) + (2)</a:t>
                      </a:r>
                    </a:p>
                    <a:p>
                      <a:pPr marL="0" marR="0" indent="0" algn="ctr" rtl="0">
                        <a:buNone/>
                      </a:pPr>
                      <a:r>
                        <a:rPr lang="da-DK" sz="1000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</a:rPr>
                        <a:t>2</a:t>
                      </a:r>
                    </a:p>
                  </a:txBody>
                  <a:tcPr anchor="ctr">
                    <a:solidFill>
                      <a:srgbClr val="8DC63F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/>
                      <a:r>
                        <a:rPr lang="da-DK" sz="1200" b="0" i="0" u="none" strike="noStrike" baseline="0" dirty="0" smtClean="0">
                          <a:solidFill>
                            <a:srgbClr val="FFFFFF"/>
                          </a:solidFill>
                          <a:latin typeface="Neo Sans Std"/>
                        </a:rPr>
                        <a:t>RESULTAT</a:t>
                      </a:r>
                    </a:p>
                    <a:p>
                      <a:pPr algn="ctr"/>
                      <a:r>
                        <a:rPr lang="da-DK" sz="900" b="0" i="0" u="none" strike="noStrike" baseline="0" dirty="0" smtClean="0">
                          <a:solidFill>
                            <a:srgbClr val="FFFFFF"/>
                          </a:solidFill>
                          <a:latin typeface="Neo Sans Std"/>
                        </a:rPr>
                        <a:t>(Giv materialerne numre fra 1-5, hvor 5 er det stærkeste)</a:t>
                      </a:r>
                      <a:endParaRPr lang="da-DK" sz="1600" b="0" i="0" u="none" strike="noStrike" baseline="0" dirty="0" smtClean="0">
                        <a:solidFill>
                          <a:srgbClr val="000000"/>
                        </a:solidFill>
                        <a:latin typeface="Neo Sans Std"/>
                      </a:endParaRPr>
                    </a:p>
                  </a:txBody>
                  <a:tcPr anchor="ctr">
                    <a:solidFill>
                      <a:srgbClr val="8DC63F"/>
                    </a:solidFill>
                  </a:tcPr>
                </a:tc>
              </a:tr>
              <a:tr h="648000"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</a:tr>
              <a:tr h="648000"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</a:tr>
              <a:tr h="648000"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</a:tr>
              <a:tr h="648000"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</a:tr>
              <a:tr h="648000"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kstfelt 2"/>
          <p:cNvSpPr txBox="1">
            <a:spLocks noChangeArrowheads="1"/>
          </p:cNvSpPr>
          <p:nvPr/>
        </p:nvSpPr>
        <p:spPr bwMode="auto">
          <a:xfrm>
            <a:off x="0" y="0"/>
            <a:ext cx="5426710" cy="271145"/>
          </a:xfrm>
          <a:prstGeom prst="rect">
            <a:avLst/>
          </a:prstGeom>
          <a:solidFill>
            <a:srgbClr val="8DC63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spcAft>
                <a:spcPts val="0"/>
              </a:spcAft>
            </a:pPr>
            <a:r>
              <a:rPr lang="da-DK" sz="1100" b="1" dirty="0">
                <a:solidFill>
                  <a:srgbClr val="FFFFFF"/>
                </a:solidFill>
                <a:effectLst/>
                <a:latin typeface="Calibri"/>
                <a:ea typeface="Calibri"/>
                <a:cs typeface="Calibri"/>
              </a:rPr>
              <a:t>MODUL 2-4: UNDERSØGELSER - STYRKE</a:t>
            </a:r>
            <a:endParaRPr lang="da-DK" sz="1100" dirty="0">
              <a:solidFill>
                <a:srgbClr val="000000"/>
              </a:solidFill>
              <a:effectLst/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784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TEST I INDUSTRIEN</a:t>
            </a:r>
            <a:endParaRPr lang="da-DK" dirty="0"/>
          </a:p>
        </p:txBody>
      </p:sp>
      <p:sp>
        <p:nvSpPr>
          <p:cNvPr id="3" name="Pladsholder til dias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86E40-F47B-4572-90C1-9EA41A09E3A8}" type="slidenum">
              <a:rPr lang="da-DK" smtClean="0"/>
              <a:t>18</a:t>
            </a:fld>
            <a:endParaRPr lang="da-DK" dirty="0"/>
          </a:p>
        </p:txBody>
      </p:sp>
      <p:sp>
        <p:nvSpPr>
          <p:cNvPr id="4" name="Tekstfelt 2"/>
          <p:cNvSpPr txBox="1">
            <a:spLocks noChangeArrowheads="1"/>
          </p:cNvSpPr>
          <p:nvPr/>
        </p:nvSpPr>
        <p:spPr bwMode="auto">
          <a:xfrm>
            <a:off x="0" y="0"/>
            <a:ext cx="5426710" cy="271145"/>
          </a:xfrm>
          <a:prstGeom prst="rect">
            <a:avLst/>
          </a:prstGeom>
          <a:solidFill>
            <a:srgbClr val="8DC63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spcAft>
                <a:spcPts val="0"/>
              </a:spcAft>
            </a:pPr>
            <a:r>
              <a:rPr lang="da-DK" sz="1100" b="1" dirty="0">
                <a:solidFill>
                  <a:srgbClr val="FFFFFF"/>
                </a:solidFill>
                <a:effectLst/>
                <a:latin typeface="Calibri"/>
                <a:ea typeface="Calibri"/>
                <a:cs typeface="Calibri"/>
              </a:rPr>
              <a:t>MODUL 2-4: UNDERSØGELSER - STYRKE</a:t>
            </a:r>
            <a:endParaRPr lang="da-DK" sz="1100" dirty="0">
              <a:solidFill>
                <a:srgbClr val="000000"/>
              </a:solidFill>
              <a:effectLst/>
              <a:latin typeface="Calibri"/>
              <a:ea typeface="Calibri"/>
              <a:cs typeface="Calibri"/>
            </a:endParaRPr>
          </a:p>
        </p:txBody>
      </p:sp>
      <p:pic>
        <p:nvPicPr>
          <p:cNvPr id="1026" name="Picture 2" descr="C:\Users\annha\Dropbox\Screenshots\Skærmbillede 2016-08-25 14.05.00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1590" y="2099207"/>
            <a:ext cx="3240000" cy="182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ktangel 4"/>
          <p:cNvSpPr/>
          <p:nvPr/>
        </p:nvSpPr>
        <p:spPr>
          <a:xfrm>
            <a:off x="791580" y="4043213"/>
            <a:ext cx="391543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400" dirty="0"/>
              <a:t>Se demonstration her: </a:t>
            </a:r>
            <a:r>
              <a:rPr lang="da-DK" sz="1400" u="sng" dirty="0">
                <a:hlinkClick r:id="rId3"/>
              </a:rPr>
              <a:t>https://www.youtube.com/watch?v=tpGhqQvftAo</a:t>
            </a:r>
            <a:r>
              <a:rPr lang="da-DK" sz="1400" dirty="0"/>
              <a:t> (fra 1:00)</a:t>
            </a:r>
          </a:p>
        </p:txBody>
      </p:sp>
      <p:pic>
        <p:nvPicPr>
          <p:cNvPr id="1027" name="Picture 3" descr="C:\Users\annha\Dropbox\Screenshots\Skærmbillede 2016-08-25 14.07.21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2380" y="2949676"/>
            <a:ext cx="3240000" cy="182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ktangel 5"/>
          <p:cNvSpPr/>
          <p:nvPr/>
        </p:nvSpPr>
        <p:spPr>
          <a:xfrm>
            <a:off x="4121950" y="4959170"/>
            <a:ext cx="3960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a-DK" sz="1400" dirty="0"/>
              <a:t>Se lignende test af glas’ brudstyrke her: </a:t>
            </a:r>
            <a:r>
              <a:rPr lang="da-DK" sz="1400" u="sng" dirty="0">
                <a:hlinkClick r:id="rId5"/>
              </a:rPr>
              <a:t>https://www.youtube.com/watch?v=kB_u8hEs1ws</a:t>
            </a:r>
            <a:endParaRPr lang="da-DK" sz="1400" dirty="0"/>
          </a:p>
        </p:txBody>
      </p:sp>
    </p:spTree>
    <p:extLst>
      <p:ext uri="{BB962C8B-B14F-4D97-AF65-F5344CB8AC3E}">
        <p14:creationId xmlns:p14="http://schemas.microsoft.com/office/powerpoint/2010/main" val="1703941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7581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da-DK" dirty="0" smtClean="0"/>
              <a:t>EKSEMPLER PÅ MATERIALER</a:t>
            </a:r>
            <a:br>
              <a:rPr lang="da-DK" dirty="0" smtClean="0"/>
            </a:br>
            <a:r>
              <a:rPr lang="da-DK" dirty="0" smtClean="0"/>
              <a:t>TIL UNDERSØGELSE AF HÅRDHED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86E40-F47B-4572-90C1-9EA41A09E3A8}" type="slidenum">
              <a:rPr lang="da-DK" smtClean="0"/>
              <a:t>19</a:t>
            </a:fld>
            <a:endParaRPr lang="da-DK" dirty="0"/>
          </a:p>
        </p:txBody>
      </p:sp>
      <p:sp>
        <p:nvSpPr>
          <p:cNvPr id="5" name="Tekstfelt 2"/>
          <p:cNvSpPr txBox="1">
            <a:spLocks noChangeArrowheads="1"/>
          </p:cNvSpPr>
          <p:nvPr/>
        </p:nvSpPr>
        <p:spPr bwMode="auto">
          <a:xfrm>
            <a:off x="0" y="0"/>
            <a:ext cx="5426710" cy="271145"/>
          </a:xfrm>
          <a:prstGeom prst="rect">
            <a:avLst/>
          </a:prstGeom>
          <a:solidFill>
            <a:srgbClr val="8DC63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spcAft>
                <a:spcPts val="0"/>
              </a:spcAft>
            </a:pPr>
            <a:r>
              <a:rPr lang="da-DK" sz="1100" b="1">
                <a:solidFill>
                  <a:srgbClr val="FFFFFF"/>
                </a:solidFill>
                <a:effectLst/>
                <a:latin typeface="Calibri"/>
                <a:ea typeface="Calibri"/>
                <a:cs typeface="Calibri"/>
              </a:rPr>
              <a:t>MODUL 2-4: UNDERSØGELSER – OVERFLADERS HÅRDHED</a:t>
            </a:r>
            <a:endParaRPr lang="da-DK" sz="1100">
              <a:solidFill>
                <a:srgbClr val="000000"/>
              </a:solidFill>
              <a:effectLst/>
              <a:latin typeface="Calibri"/>
              <a:ea typeface="Calibri"/>
              <a:cs typeface="Calibri"/>
            </a:endParaRPr>
          </a:p>
        </p:txBody>
      </p:sp>
      <p:pic>
        <p:nvPicPr>
          <p:cNvPr id="8194" name="Picture 2" descr="C:\Users\annha\Documents\BU2014-Materialekasse\Opsaetning InDesign\Forloebsbeskrivelse\forloebsbeskrivelse_finalAH-mappe\Links\20151004_211817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2000" y="2168860"/>
            <a:ext cx="8640000" cy="342300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3981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OM MATERIALET (til læreren)</a:t>
            </a:r>
            <a:endParaRPr lang="da-DK" dirty="0"/>
          </a:p>
        </p:txBody>
      </p:sp>
      <p:sp>
        <p:nvSpPr>
          <p:cNvPr id="4" name="Pladsholder til indhold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25000"/>
              </a:lnSpc>
              <a:spcBef>
                <a:spcPts val="600"/>
              </a:spcBef>
            </a:pPr>
            <a:r>
              <a:rPr lang="da-DK" sz="1800" b="1" dirty="0" smtClean="0"/>
              <a:t>Tema</a:t>
            </a:r>
            <a:r>
              <a:rPr lang="da-DK" sz="1800" dirty="0" smtClean="0"/>
              <a:t>: Materialer og egenskaber.</a:t>
            </a:r>
          </a:p>
          <a:p>
            <a:pPr>
              <a:lnSpc>
                <a:spcPct val="125000"/>
              </a:lnSpc>
              <a:spcBef>
                <a:spcPts val="600"/>
              </a:spcBef>
            </a:pPr>
            <a:r>
              <a:rPr lang="da-DK" sz="1800" b="1" dirty="0" smtClean="0"/>
              <a:t>Fag:</a:t>
            </a:r>
            <a:r>
              <a:rPr lang="da-DK" sz="1800" dirty="0" smtClean="0"/>
              <a:t> Natur/teknologi </a:t>
            </a:r>
          </a:p>
          <a:p>
            <a:pPr lvl="0">
              <a:lnSpc>
                <a:spcPct val="125000"/>
              </a:lnSpc>
              <a:spcBef>
                <a:spcPts val="600"/>
              </a:spcBef>
            </a:pPr>
            <a:r>
              <a:rPr lang="da-DK" sz="1800" b="1" dirty="0" smtClean="0"/>
              <a:t>Målgruppe:</a:t>
            </a:r>
            <a:r>
              <a:rPr lang="da-DK" sz="1800" dirty="0" smtClean="0"/>
              <a:t> 5.-6. klasse </a:t>
            </a:r>
            <a:r>
              <a:rPr lang="da-DK" sz="1800" i="1" dirty="0" smtClean="0"/>
              <a:t>(evt. 4. klasse og 7.-9. klasse).</a:t>
            </a:r>
            <a:endParaRPr lang="da-DK" sz="1800" dirty="0" smtClean="0"/>
          </a:p>
          <a:p>
            <a:pPr lvl="0">
              <a:lnSpc>
                <a:spcPct val="125000"/>
              </a:lnSpc>
              <a:spcBef>
                <a:spcPts val="600"/>
              </a:spcBef>
            </a:pPr>
            <a:r>
              <a:rPr lang="da-DK" sz="1800" b="1" dirty="0" smtClean="0"/>
              <a:t>Varighed</a:t>
            </a:r>
            <a:r>
              <a:rPr lang="da-DK" sz="1800" dirty="0" smtClean="0"/>
              <a:t>: 8-9 dobbeltlektioner, heraf lånes kufferten i fire uger.</a:t>
            </a:r>
          </a:p>
          <a:p>
            <a:pPr lvl="0">
              <a:lnSpc>
                <a:spcPct val="125000"/>
              </a:lnSpc>
              <a:spcBef>
                <a:spcPts val="600"/>
              </a:spcBef>
            </a:pPr>
            <a:r>
              <a:rPr lang="da-DK" sz="1800" b="1" dirty="0" smtClean="0"/>
              <a:t>Antal:</a:t>
            </a:r>
            <a:r>
              <a:rPr lang="da-DK" sz="1800" dirty="0" smtClean="0"/>
              <a:t> 100 kasser med materialer samt web med vejledninger, video og uddybende materialer.</a:t>
            </a:r>
          </a:p>
          <a:p>
            <a:pPr>
              <a:lnSpc>
                <a:spcPct val="125000"/>
              </a:lnSpc>
              <a:spcBef>
                <a:spcPts val="600"/>
              </a:spcBef>
            </a:pPr>
            <a:r>
              <a:rPr lang="da-DK" sz="1800" b="1" dirty="0" smtClean="0"/>
              <a:t>Udviklet</a:t>
            </a:r>
            <a:r>
              <a:rPr lang="da-DK" sz="1800" dirty="0" smtClean="0"/>
              <a:t> i samarbejde med forskere (DTU), lærere og elever på Kongevejens Skole (Virum) og Christina Binau Frausing (NEUC). </a:t>
            </a:r>
          </a:p>
          <a:p>
            <a:pPr lvl="0">
              <a:lnSpc>
                <a:spcPct val="125000"/>
              </a:lnSpc>
              <a:spcBef>
                <a:spcPts val="600"/>
              </a:spcBef>
            </a:pPr>
            <a:r>
              <a:rPr lang="da-DK" sz="1800" b="1" dirty="0" smtClean="0"/>
              <a:t>Udgivelse:</a:t>
            </a:r>
            <a:r>
              <a:rPr lang="da-DK" sz="1800" dirty="0" smtClean="0"/>
              <a:t> Juni 2016.</a:t>
            </a:r>
          </a:p>
          <a:p>
            <a:pPr lvl="0">
              <a:lnSpc>
                <a:spcPct val="125000"/>
              </a:lnSpc>
              <a:spcBef>
                <a:spcPts val="600"/>
              </a:spcBef>
            </a:pPr>
            <a:r>
              <a:rPr lang="da-DK" sz="1800" b="1" dirty="0" smtClean="0"/>
              <a:t>Distribution: </a:t>
            </a:r>
            <a:r>
              <a:rPr lang="da-DK" sz="1800" dirty="0" smtClean="0"/>
              <a:t>Lånes via CFU </a:t>
            </a:r>
            <a:r>
              <a:rPr lang="da-DK" sz="1800" i="1" dirty="0" smtClean="0"/>
              <a:t>eller</a:t>
            </a:r>
            <a:r>
              <a:rPr lang="da-DK" sz="1800" dirty="0" smtClean="0"/>
              <a:t> købes direkte (så længe lager haves) hos: </a:t>
            </a:r>
          </a:p>
          <a:p>
            <a:pPr marL="0" lvl="0" indent="0">
              <a:lnSpc>
                <a:spcPct val="125000"/>
              </a:lnSpc>
              <a:spcBef>
                <a:spcPts val="600"/>
              </a:spcBef>
              <a:buNone/>
            </a:pPr>
            <a:r>
              <a:rPr lang="da-DK" sz="1800" dirty="0" smtClean="0"/>
              <a:t>      Anne Hansen, </a:t>
            </a:r>
            <a:r>
              <a:rPr lang="da-DK" sz="1800" dirty="0" err="1" smtClean="0"/>
              <a:t>kommunikationsansv</a:t>
            </a:r>
            <a:r>
              <a:rPr lang="da-DK" sz="1800" dirty="0" smtClean="0"/>
              <a:t>. DTU Fysik, anne.hansen@fysik.dtu.dk</a:t>
            </a:r>
          </a:p>
        </p:txBody>
      </p:sp>
      <p:sp>
        <p:nvSpPr>
          <p:cNvPr id="3" name="Pladsholder til dias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86E40-F47B-4572-90C1-9EA41A09E3A8}" type="slidenum">
              <a:rPr lang="da-DK" smtClean="0"/>
              <a:t>2</a:t>
            </a:fld>
            <a:endParaRPr lang="da-DK" dirty="0"/>
          </a:p>
        </p:txBody>
      </p:sp>
      <p:sp>
        <p:nvSpPr>
          <p:cNvPr id="5" name="Tekstfelt 2"/>
          <p:cNvSpPr txBox="1">
            <a:spLocks noChangeArrowheads="1"/>
          </p:cNvSpPr>
          <p:nvPr/>
        </p:nvSpPr>
        <p:spPr bwMode="auto">
          <a:xfrm>
            <a:off x="-19329" y="0"/>
            <a:ext cx="5426710" cy="271145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spcAft>
                <a:spcPts val="0"/>
              </a:spcAft>
            </a:pPr>
            <a:r>
              <a:rPr lang="da-DK" sz="1100" b="1" dirty="0">
                <a:solidFill>
                  <a:srgbClr val="FFFFFF"/>
                </a:solidFill>
                <a:effectLst/>
                <a:latin typeface="Calibri"/>
                <a:ea typeface="Calibri"/>
                <a:cs typeface="Calibri"/>
              </a:rPr>
              <a:t>INTRODUKTION: GENERELLE OPLYSNINGER</a:t>
            </a:r>
            <a:endParaRPr lang="da-DK" sz="1100" dirty="0">
              <a:solidFill>
                <a:srgbClr val="000000"/>
              </a:solidFill>
              <a:effectLst/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447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 smtClean="0"/>
              <a:t>INSPIRATION TIL DESIGN AF UNDERSØGELSE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86E40-F47B-4572-90C1-9EA41A09E3A8}" type="slidenum">
              <a:rPr lang="da-DK" smtClean="0"/>
              <a:t>20</a:t>
            </a:fld>
            <a:endParaRPr lang="da-DK" dirty="0"/>
          </a:p>
        </p:txBody>
      </p:sp>
      <p:sp>
        <p:nvSpPr>
          <p:cNvPr id="5" name="Tekstfelt 2"/>
          <p:cNvSpPr txBox="1">
            <a:spLocks noChangeArrowheads="1"/>
          </p:cNvSpPr>
          <p:nvPr/>
        </p:nvSpPr>
        <p:spPr bwMode="auto">
          <a:xfrm>
            <a:off x="0" y="0"/>
            <a:ext cx="5426710" cy="271145"/>
          </a:xfrm>
          <a:prstGeom prst="rect">
            <a:avLst/>
          </a:prstGeom>
          <a:solidFill>
            <a:srgbClr val="8DC63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spcAft>
                <a:spcPts val="0"/>
              </a:spcAft>
            </a:pPr>
            <a:r>
              <a:rPr lang="da-DK" sz="1100" b="1">
                <a:solidFill>
                  <a:srgbClr val="FFFFFF"/>
                </a:solidFill>
                <a:effectLst/>
                <a:latin typeface="Calibri"/>
                <a:ea typeface="Calibri"/>
                <a:cs typeface="Calibri"/>
              </a:rPr>
              <a:t>MODUL 2-4: UNDERSØGELSER – OVERFLADERS HÅRDHED</a:t>
            </a:r>
            <a:endParaRPr lang="da-DK" sz="1100">
              <a:solidFill>
                <a:srgbClr val="000000"/>
              </a:solidFill>
              <a:effectLst/>
              <a:latin typeface="Calibri"/>
              <a:ea typeface="Calibri"/>
              <a:cs typeface="Calibri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6303" y="1756219"/>
            <a:ext cx="4811394" cy="4330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illede 2">
            <a:hlinkClick r:id="rId3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2064" y="2933945"/>
            <a:ext cx="720000" cy="720000"/>
          </a:xfrm>
          <a:prstGeom prst="rect">
            <a:avLst/>
          </a:prstGeom>
        </p:spPr>
      </p:pic>
      <p:pic>
        <p:nvPicPr>
          <p:cNvPr id="8" name="Billede 7">
            <a:hlinkClick r:id="rId5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2064" y="4284095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09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86E40-F47B-4572-90C1-9EA41A09E3A8}" type="slidenum">
              <a:rPr lang="da-DK" smtClean="0"/>
              <a:t>21</a:t>
            </a:fld>
            <a:endParaRPr lang="da-DK" dirty="0"/>
          </a:p>
        </p:txBody>
      </p:sp>
      <p:sp>
        <p:nvSpPr>
          <p:cNvPr id="5" name="Tekstfelt 2"/>
          <p:cNvSpPr txBox="1">
            <a:spLocks noChangeArrowheads="1"/>
          </p:cNvSpPr>
          <p:nvPr/>
        </p:nvSpPr>
        <p:spPr bwMode="auto">
          <a:xfrm>
            <a:off x="0" y="0"/>
            <a:ext cx="5426710" cy="271145"/>
          </a:xfrm>
          <a:prstGeom prst="rect">
            <a:avLst/>
          </a:prstGeom>
          <a:solidFill>
            <a:srgbClr val="8DC63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spcAft>
                <a:spcPts val="0"/>
              </a:spcAft>
            </a:pPr>
            <a:r>
              <a:rPr lang="da-DK" sz="1100" b="1">
                <a:solidFill>
                  <a:srgbClr val="FFFFFF"/>
                </a:solidFill>
                <a:effectLst/>
                <a:latin typeface="Calibri"/>
                <a:ea typeface="Calibri"/>
                <a:cs typeface="Calibri"/>
              </a:rPr>
              <a:t>MODUL 2-4: UNDERSØGELSER – OVERFLADERS HÅRDHED</a:t>
            </a:r>
            <a:endParaRPr lang="da-DK" sz="1100">
              <a:solidFill>
                <a:srgbClr val="000000"/>
              </a:solidFill>
              <a:effectLst/>
              <a:latin typeface="Calibri"/>
              <a:ea typeface="Calibri"/>
              <a:cs typeface="Calibri"/>
            </a:endParaRPr>
          </a:p>
        </p:txBody>
      </p:sp>
      <p:graphicFrame>
        <p:nvGraphicFramePr>
          <p:cNvPr id="9" name="Tabel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9808350"/>
              </p:ext>
            </p:extLst>
          </p:nvPr>
        </p:nvGraphicFramePr>
        <p:xfrm>
          <a:off x="476545" y="773705"/>
          <a:ext cx="8046064" cy="50049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26067"/>
                <a:gridCol w="1260000"/>
                <a:gridCol w="1008000"/>
                <a:gridCol w="1008000"/>
                <a:gridCol w="1008000"/>
                <a:gridCol w="1620000"/>
                <a:gridCol w="1115997"/>
              </a:tblGrid>
              <a:tr h="1440000">
                <a:tc>
                  <a:txBody>
                    <a:bodyPr/>
                    <a:lstStyle/>
                    <a:p>
                      <a:pPr marR="0" algn="ctr" rtl="0"/>
                      <a:r>
                        <a:rPr lang="en-GB" sz="1200" b="1" i="0" u="none" strike="noStrike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</a:rPr>
                        <a:t>MATERIALE</a:t>
                      </a:r>
                      <a:endParaRPr lang="da-DK" sz="1800" b="1" i="0" u="none" strike="noStrike" baseline="0" dirty="0" smtClean="0">
                        <a:solidFill>
                          <a:schemeClr val="bg1"/>
                        </a:solidFill>
                        <a:latin typeface="Neo Sans Std" pitchFamily="34" charset="0"/>
                      </a:endParaRPr>
                    </a:p>
                  </a:txBody>
                  <a:tcPr anchor="ctr">
                    <a:solidFill>
                      <a:srgbClr val="8DC63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da-DK" sz="1200" b="1" i="0" u="none" strike="noStrike" kern="1200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FORUDSIG</a:t>
                      </a:r>
                    </a:p>
                    <a:p>
                      <a:pPr algn="ctr" rtl="0"/>
                      <a:r>
                        <a:rPr lang="da-DK" sz="1200" b="1" i="0" u="none" strike="noStrike" kern="1200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OVERFLADENS HÅRDHED</a:t>
                      </a:r>
                      <a:endParaRPr lang="da-DK" sz="1200" b="0" i="0" u="none" strike="noStrike" kern="1200" baseline="0" dirty="0" smtClean="0">
                        <a:solidFill>
                          <a:schemeClr val="bg1"/>
                        </a:solidFill>
                        <a:latin typeface="Neo Sans Std" pitchFamily="34" charset="0"/>
                        <a:ea typeface="+mn-ea"/>
                        <a:cs typeface="+mn-cs"/>
                      </a:endParaRPr>
                    </a:p>
                    <a:p>
                      <a:pPr algn="ctr" rtl="0"/>
                      <a:r>
                        <a:rPr lang="da-DK" sz="1200" b="0" i="0" u="none" strike="noStrike" kern="1200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(1 er blødest)</a:t>
                      </a:r>
                      <a:endParaRPr lang="da-DK" sz="1800" b="0" i="0" u="none" strike="noStrike" baseline="0" dirty="0" smtClean="0">
                        <a:solidFill>
                          <a:schemeClr val="bg1"/>
                        </a:solidFill>
                        <a:latin typeface="Neo Sans Std" pitchFamily="34" charset="0"/>
                      </a:endParaRPr>
                    </a:p>
                  </a:txBody>
                  <a:tcPr anchor="ctr">
                    <a:solidFill>
                      <a:srgbClr val="8DC63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GB" sz="1200" b="1" i="0" u="none" strike="noStrike" kern="1200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MÅLING</a:t>
                      </a:r>
                      <a:endParaRPr lang="en-GB" sz="1200" b="0" i="0" u="none" strike="noStrike" kern="1200" baseline="0" dirty="0" smtClean="0">
                        <a:solidFill>
                          <a:schemeClr val="bg1"/>
                        </a:solidFill>
                        <a:latin typeface="Neo Sans Std" pitchFamily="34" charset="0"/>
                        <a:ea typeface="+mn-ea"/>
                        <a:cs typeface="+mn-cs"/>
                      </a:endParaRPr>
                    </a:p>
                    <a:p>
                      <a:pPr algn="ctr" rtl="0"/>
                      <a:r>
                        <a:rPr lang="en-GB" sz="1200" b="0" i="0" u="none" strike="noStrike" kern="1200" baseline="0" dirty="0" err="1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Kan</a:t>
                      </a:r>
                      <a:r>
                        <a:rPr lang="en-GB" sz="1200" b="0" i="0" u="none" strike="noStrike" kern="1200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200" b="0" i="0" u="none" strike="noStrike" kern="1200" baseline="0" dirty="0" err="1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ridses</a:t>
                      </a:r>
                      <a:r>
                        <a:rPr lang="en-GB" sz="1200" b="0" i="0" u="none" strike="noStrike" kern="1200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 med </a:t>
                      </a:r>
                      <a:r>
                        <a:rPr lang="en-GB" sz="1200" b="0" i="0" u="none" strike="noStrike" kern="1200" baseline="0" dirty="0" err="1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træpind</a:t>
                      </a:r>
                      <a:endParaRPr lang="en-GB" sz="1200" b="0" i="0" u="none" strike="noStrike" kern="1200" baseline="0" dirty="0" smtClean="0">
                        <a:solidFill>
                          <a:schemeClr val="bg1"/>
                        </a:solidFill>
                        <a:latin typeface="Neo Sans Std" pitchFamily="34" charset="0"/>
                        <a:ea typeface="+mn-ea"/>
                        <a:cs typeface="+mn-cs"/>
                      </a:endParaRPr>
                    </a:p>
                    <a:p>
                      <a:pPr algn="ctr" rtl="0"/>
                      <a:r>
                        <a:rPr lang="en-GB" sz="1200" b="0" i="0" u="none" strike="noStrike" kern="1200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(</a:t>
                      </a:r>
                      <a:r>
                        <a:rPr lang="en-GB" sz="1200" b="0" i="0" u="none" strike="noStrike" kern="1200" baseline="0" dirty="0" err="1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ja</a:t>
                      </a:r>
                      <a:r>
                        <a:rPr lang="en-GB" sz="1200" b="0" i="0" u="none" strike="noStrike" kern="1200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/</a:t>
                      </a:r>
                      <a:r>
                        <a:rPr lang="en-GB" sz="1200" b="0" i="0" u="none" strike="noStrike" kern="1200" baseline="0" dirty="0" err="1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nej</a:t>
                      </a:r>
                      <a:r>
                        <a:rPr lang="en-GB" sz="1200" b="0" i="0" u="none" strike="noStrike" kern="1200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)</a:t>
                      </a:r>
                      <a:endParaRPr lang="da-DK" sz="1200" b="0" i="0" u="none" strike="noStrike" baseline="0" dirty="0" smtClean="0">
                        <a:solidFill>
                          <a:schemeClr val="bg1"/>
                        </a:solidFill>
                        <a:latin typeface="Neo Sans Std" pitchFamily="34" charset="0"/>
                      </a:endParaRPr>
                    </a:p>
                  </a:txBody>
                  <a:tcPr anchor="ctr">
                    <a:solidFill>
                      <a:srgbClr val="8DC63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GB" sz="1200" b="1" i="0" u="none" strike="noStrike" kern="1200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MÅLING</a:t>
                      </a:r>
                      <a:endParaRPr lang="en-GB" sz="1200" b="0" i="0" u="none" strike="noStrike" kern="1200" baseline="0" dirty="0" smtClean="0">
                        <a:solidFill>
                          <a:schemeClr val="bg1"/>
                        </a:solidFill>
                        <a:latin typeface="Neo Sans Std" pitchFamily="34" charset="0"/>
                        <a:ea typeface="+mn-ea"/>
                        <a:cs typeface="+mn-cs"/>
                      </a:endParaRPr>
                    </a:p>
                    <a:p>
                      <a:pPr algn="ctr" rtl="0"/>
                      <a:r>
                        <a:rPr lang="en-GB" sz="1200" b="0" i="0" u="none" strike="noStrike" kern="1200" baseline="0" dirty="0" err="1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Kan</a:t>
                      </a:r>
                      <a:r>
                        <a:rPr lang="en-GB" sz="1200" b="0" i="0" u="none" strike="noStrike" kern="1200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200" b="0" i="0" u="none" strike="noStrike" kern="1200" baseline="0" dirty="0" err="1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ridses</a:t>
                      </a:r>
                      <a:r>
                        <a:rPr lang="en-GB" sz="1200" b="0" i="0" u="none" strike="noStrike" kern="1200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 med </a:t>
                      </a:r>
                      <a:r>
                        <a:rPr lang="en-GB" sz="1200" b="0" i="0" u="none" strike="noStrike" kern="1200" baseline="0" dirty="0" err="1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plastpind</a:t>
                      </a:r>
                      <a:endParaRPr lang="en-GB" sz="1200" b="0" i="0" u="none" strike="noStrike" kern="1200" baseline="0" dirty="0" smtClean="0">
                        <a:solidFill>
                          <a:schemeClr val="bg1"/>
                        </a:solidFill>
                        <a:latin typeface="Neo Sans Std" pitchFamily="34" charset="0"/>
                        <a:ea typeface="+mn-ea"/>
                        <a:cs typeface="+mn-cs"/>
                      </a:endParaRPr>
                    </a:p>
                    <a:p>
                      <a:pPr algn="ctr" rtl="0"/>
                      <a:r>
                        <a:rPr lang="en-GB" sz="1200" b="0" i="0" u="none" strike="noStrike" kern="1200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(</a:t>
                      </a:r>
                      <a:r>
                        <a:rPr lang="en-GB" sz="1200" b="0" i="0" u="none" strike="noStrike" kern="1200" baseline="0" dirty="0" err="1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ja</a:t>
                      </a:r>
                      <a:r>
                        <a:rPr lang="en-GB" sz="1200" b="0" i="0" u="none" strike="noStrike" kern="1200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/</a:t>
                      </a:r>
                      <a:r>
                        <a:rPr lang="en-GB" sz="1200" b="0" i="0" u="none" strike="noStrike" kern="1200" baseline="0" dirty="0" err="1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nej</a:t>
                      </a:r>
                      <a:r>
                        <a:rPr lang="en-GB" sz="1200" b="0" i="0" u="none" strike="noStrike" kern="1200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)</a:t>
                      </a:r>
                      <a:endParaRPr lang="da-DK" sz="1800" b="0" i="0" u="none" strike="noStrike" baseline="0" dirty="0" smtClean="0">
                        <a:solidFill>
                          <a:schemeClr val="bg1"/>
                        </a:solidFill>
                        <a:latin typeface="Neo Sans Std" pitchFamily="34" charset="0"/>
                      </a:endParaRPr>
                    </a:p>
                  </a:txBody>
                  <a:tcPr anchor="ctr">
                    <a:solidFill>
                      <a:srgbClr val="8DC63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GB" sz="1200" b="1" i="0" u="none" strike="noStrike" kern="1200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MÅLING</a:t>
                      </a:r>
                      <a:endParaRPr lang="en-GB" sz="1200" b="0" i="0" u="none" strike="noStrike" kern="1200" baseline="0" dirty="0" smtClean="0">
                        <a:solidFill>
                          <a:schemeClr val="bg1"/>
                        </a:solidFill>
                        <a:latin typeface="Neo Sans Std" pitchFamily="34" charset="0"/>
                        <a:ea typeface="+mn-ea"/>
                        <a:cs typeface="+mn-cs"/>
                      </a:endParaRPr>
                    </a:p>
                    <a:p>
                      <a:pPr algn="ctr" rtl="0"/>
                      <a:r>
                        <a:rPr lang="en-GB" sz="1200" b="0" i="0" u="none" strike="noStrike" kern="1200" baseline="0" dirty="0" err="1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Kan</a:t>
                      </a:r>
                      <a:r>
                        <a:rPr lang="en-GB" sz="1200" b="0" i="0" u="none" strike="noStrike" kern="1200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200" b="0" i="0" u="none" strike="noStrike" kern="1200" baseline="0" dirty="0" err="1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ridses</a:t>
                      </a:r>
                      <a:r>
                        <a:rPr lang="en-GB" sz="1200" b="0" i="0" u="none" strike="noStrike" kern="1200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 med </a:t>
                      </a:r>
                      <a:r>
                        <a:rPr lang="en-GB" sz="1200" b="0" i="0" u="none" strike="noStrike" kern="1200" baseline="0" dirty="0" err="1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metalpind</a:t>
                      </a:r>
                      <a:endParaRPr lang="en-GB" sz="1200" b="0" i="0" u="none" strike="noStrike" kern="1200" baseline="0" dirty="0" smtClean="0">
                        <a:solidFill>
                          <a:schemeClr val="bg1"/>
                        </a:solidFill>
                        <a:latin typeface="Neo Sans Std" pitchFamily="34" charset="0"/>
                        <a:ea typeface="+mn-ea"/>
                        <a:cs typeface="+mn-cs"/>
                      </a:endParaRPr>
                    </a:p>
                    <a:p>
                      <a:pPr algn="ctr" rtl="0"/>
                      <a:r>
                        <a:rPr lang="en-GB" sz="1200" b="0" i="0" u="none" strike="noStrike" kern="1200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(</a:t>
                      </a:r>
                      <a:r>
                        <a:rPr lang="en-GB" sz="1200" b="0" i="0" u="none" strike="noStrike" kern="1200" baseline="0" dirty="0" err="1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ja</a:t>
                      </a:r>
                      <a:r>
                        <a:rPr lang="en-GB" sz="1200" b="0" i="0" u="none" strike="noStrike" kern="1200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/</a:t>
                      </a:r>
                      <a:r>
                        <a:rPr lang="en-GB" sz="1200" b="0" i="0" u="none" strike="noStrike" kern="1200" baseline="0" dirty="0" err="1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nej</a:t>
                      </a:r>
                      <a:r>
                        <a:rPr lang="en-GB" sz="1200" b="0" i="0" u="none" strike="noStrike" kern="1200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)</a:t>
                      </a:r>
                      <a:endParaRPr lang="da-DK" sz="1800" b="0" i="0" u="none" strike="noStrike" baseline="0" dirty="0" smtClean="0">
                        <a:solidFill>
                          <a:schemeClr val="bg1"/>
                        </a:solidFill>
                        <a:latin typeface="Neo Sans Std" pitchFamily="34" charset="0"/>
                      </a:endParaRPr>
                    </a:p>
                  </a:txBody>
                  <a:tcPr anchor="ctr">
                    <a:solidFill>
                      <a:srgbClr val="8DC63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da-DK" sz="1200" b="1" i="0" u="none" strike="noStrike" kern="1200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MÅLING</a:t>
                      </a:r>
                      <a:endParaRPr lang="da-DK" sz="1200" b="0" i="0" u="none" strike="noStrike" kern="1200" baseline="0" dirty="0" smtClean="0">
                        <a:solidFill>
                          <a:schemeClr val="bg1"/>
                        </a:solidFill>
                        <a:latin typeface="Neo Sans Std" pitchFamily="34" charset="0"/>
                        <a:ea typeface="+mn-ea"/>
                        <a:cs typeface="+mn-cs"/>
                      </a:endParaRPr>
                    </a:p>
                    <a:p>
                      <a:pPr algn="ctr" rtl="0"/>
                      <a:r>
                        <a:rPr lang="da-DK" sz="1200" b="0" i="0" u="none" strike="noStrike" kern="1200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Kan ridses med?</a:t>
                      </a:r>
                    </a:p>
                    <a:p>
                      <a:pPr algn="ctr" rtl="0"/>
                      <a:r>
                        <a:rPr lang="da-DK" sz="1200" b="0" i="0" u="none" strike="noStrike" kern="1200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(Notér hvilket materiale, der kan ridse det materiale, I undersøger)</a:t>
                      </a:r>
                      <a:endParaRPr lang="da-DK" sz="1800" b="0" i="0" u="none" strike="noStrike" baseline="0" dirty="0" smtClean="0">
                        <a:solidFill>
                          <a:schemeClr val="bg1"/>
                        </a:solidFill>
                        <a:latin typeface="Neo Sans Std" pitchFamily="34" charset="0"/>
                      </a:endParaRPr>
                    </a:p>
                  </a:txBody>
                  <a:tcPr anchor="ctr">
                    <a:solidFill>
                      <a:srgbClr val="8DC63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GB" sz="1200" b="1" i="0" u="none" strike="noStrike" kern="1200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RESULTAT</a:t>
                      </a:r>
                      <a:endParaRPr lang="en-GB" sz="1200" b="0" i="0" u="none" strike="noStrike" kern="1200" baseline="0" dirty="0" smtClean="0">
                        <a:solidFill>
                          <a:schemeClr val="bg1"/>
                        </a:solidFill>
                        <a:latin typeface="Neo Sans Std" pitchFamily="34" charset="0"/>
                        <a:ea typeface="+mn-ea"/>
                        <a:cs typeface="+mn-cs"/>
                      </a:endParaRPr>
                    </a:p>
                    <a:p>
                      <a:pPr algn="ctr" rtl="0"/>
                      <a:r>
                        <a:rPr lang="en-GB" sz="1200" b="0" i="0" u="none" strike="noStrike" kern="1200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(1 </a:t>
                      </a:r>
                      <a:r>
                        <a:rPr lang="en-GB" sz="1200" b="0" i="0" u="none" strike="noStrike" kern="1200" baseline="0" dirty="0" err="1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er</a:t>
                      </a:r>
                      <a:r>
                        <a:rPr lang="en-GB" sz="1200" b="0" i="0" u="none" strike="noStrike" kern="1200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200" b="0" i="0" u="none" strike="noStrike" kern="1200" baseline="0" dirty="0" err="1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blødest</a:t>
                      </a:r>
                      <a:r>
                        <a:rPr lang="en-GB" sz="1200" b="0" i="0" u="none" strike="noStrike" kern="1200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)</a:t>
                      </a:r>
                      <a:endParaRPr lang="da-DK" sz="1800" b="0" i="0" u="none" strike="noStrike" baseline="0" dirty="0" smtClean="0">
                        <a:solidFill>
                          <a:schemeClr val="bg1"/>
                        </a:solidFill>
                        <a:latin typeface="Neo Sans Std" pitchFamily="34" charset="0"/>
                      </a:endParaRPr>
                    </a:p>
                  </a:txBody>
                  <a:tcPr anchor="ctr">
                    <a:solidFill>
                      <a:srgbClr val="8DC63F"/>
                    </a:solidFill>
                  </a:tcPr>
                </a:tc>
              </a:tr>
              <a:tr h="705163"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</a:tr>
              <a:tr h="714959"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</a:tr>
              <a:tr h="714959"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</a:tr>
              <a:tr h="714959"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</a:tr>
              <a:tr h="714959"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042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RIDSETEST I INDUSTRIEN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86E40-F47B-4572-90C1-9EA41A09E3A8}" type="slidenum">
              <a:rPr lang="da-DK" smtClean="0"/>
              <a:t>22</a:t>
            </a:fld>
            <a:endParaRPr lang="da-DK" dirty="0"/>
          </a:p>
        </p:txBody>
      </p:sp>
      <p:sp>
        <p:nvSpPr>
          <p:cNvPr id="5" name="Tekstfelt 2"/>
          <p:cNvSpPr txBox="1">
            <a:spLocks noChangeArrowheads="1"/>
          </p:cNvSpPr>
          <p:nvPr/>
        </p:nvSpPr>
        <p:spPr bwMode="auto">
          <a:xfrm>
            <a:off x="0" y="0"/>
            <a:ext cx="5426710" cy="271145"/>
          </a:xfrm>
          <a:prstGeom prst="rect">
            <a:avLst/>
          </a:prstGeom>
          <a:solidFill>
            <a:srgbClr val="8DC63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spcAft>
                <a:spcPts val="0"/>
              </a:spcAft>
            </a:pPr>
            <a:r>
              <a:rPr lang="da-DK" sz="1100" b="1">
                <a:solidFill>
                  <a:srgbClr val="FFFFFF"/>
                </a:solidFill>
                <a:effectLst/>
                <a:latin typeface="Calibri"/>
                <a:ea typeface="Calibri"/>
                <a:cs typeface="Calibri"/>
              </a:rPr>
              <a:t>MODUL 2-4: UNDERSØGELSER – OVERFLADERS HÅRDHED</a:t>
            </a:r>
            <a:endParaRPr lang="da-DK" sz="1100">
              <a:solidFill>
                <a:srgbClr val="000000"/>
              </a:solidFill>
              <a:effectLst/>
              <a:latin typeface="Calibri"/>
              <a:ea typeface="Calibri"/>
              <a:cs typeface="Calibri"/>
            </a:endParaRPr>
          </a:p>
        </p:txBody>
      </p:sp>
      <p:pic>
        <p:nvPicPr>
          <p:cNvPr id="6" name="Apple Watch Consumer Reports' First Test Results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68615" y="1628800"/>
            <a:ext cx="4983215" cy="2803058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1560" y="5051840"/>
            <a:ext cx="7497325" cy="1077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2869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86E40-F47B-4572-90C1-9EA41A09E3A8}" type="slidenum">
              <a:rPr lang="da-DK" smtClean="0"/>
              <a:t>23</a:t>
            </a:fld>
            <a:endParaRPr lang="da-DK" dirty="0"/>
          </a:p>
        </p:txBody>
      </p:sp>
      <p:sp>
        <p:nvSpPr>
          <p:cNvPr id="5" name="Tekstfelt 2"/>
          <p:cNvSpPr txBox="1">
            <a:spLocks noChangeArrowheads="1"/>
          </p:cNvSpPr>
          <p:nvPr/>
        </p:nvSpPr>
        <p:spPr bwMode="auto">
          <a:xfrm>
            <a:off x="0" y="0"/>
            <a:ext cx="5426710" cy="271145"/>
          </a:xfrm>
          <a:prstGeom prst="rect">
            <a:avLst/>
          </a:prstGeom>
          <a:solidFill>
            <a:srgbClr val="8DC63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spcAft>
                <a:spcPts val="0"/>
              </a:spcAft>
            </a:pPr>
            <a:r>
              <a:rPr lang="da-DK" sz="1100" b="1" dirty="0">
                <a:solidFill>
                  <a:srgbClr val="FFFFFF"/>
                </a:solidFill>
                <a:effectLst/>
                <a:latin typeface="Calibri"/>
                <a:ea typeface="Calibri"/>
                <a:cs typeface="Calibri"/>
              </a:rPr>
              <a:t>MODUL 2-4: UNDERSØGELSER – </a:t>
            </a:r>
            <a:r>
              <a:rPr lang="da-DK" sz="1100" b="1" dirty="0" smtClean="0">
                <a:solidFill>
                  <a:srgbClr val="FFFFFF"/>
                </a:solidFill>
                <a:effectLst/>
                <a:latin typeface="Calibri"/>
                <a:ea typeface="Calibri"/>
                <a:cs typeface="Calibri"/>
              </a:rPr>
              <a:t>VARMELEDNING</a:t>
            </a:r>
            <a:endParaRPr lang="da-DK" sz="1100" dirty="0">
              <a:solidFill>
                <a:srgbClr val="000000"/>
              </a:solidFill>
              <a:effectLst/>
              <a:latin typeface="Calibri"/>
              <a:ea typeface="Calibri"/>
              <a:cs typeface="Calibri"/>
            </a:endParaRPr>
          </a:p>
        </p:txBody>
      </p:sp>
      <p:graphicFrame>
        <p:nvGraphicFramePr>
          <p:cNvPr id="9" name="Tabel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1412417"/>
              </p:ext>
            </p:extLst>
          </p:nvPr>
        </p:nvGraphicFramePr>
        <p:xfrm>
          <a:off x="476545" y="773705"/>
          <a:ext cx="8235915" cy="46449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47183"/>
                <a:gridCol w="1647183"/>
                <a:gridCol w="1647183"/>
                <a:gridCol w="1647183"/>
                <a:gridCol w="1647183"/>
              </a:tblGrid>
              <a:tr h="1080000">
                <a:tc>
                  <a:txBody>
                    <a:bodyPr/>
                    <a:lstStyle/>
                    <a:p>
                      <a:pPr marR="0" algn="ctr" rtl="0"/>
                      <a:r>
                        <a:rPr lang="en-GB" sz="1200" b="1" i="0" u="none" strike="noStrike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</a:rPr>
                        <a:t>KOP</a:t>
                      </a:r>
                    </a:p>
                    <a:p>
                      <a:pPr marR="0" algn="ctr" rtl="0"/>
                      <a:r>
                        <a:rPr lang="en-GB" sz="1200" b="0" i="0" u="none" strike="noStrike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</a:rPr>
                        <a:t>(</a:t>
                      </a:r>
                      <a:r>
                        <a:rPr lang="en-GB" sz="1200" b="0" i="0" u="none" strike="noStrike" baseline="0" dirty="0" err="1" smtClean="0">
                          <a:solidFill>
                            <a:schemeClr val="bg1"/>
                          </a:solidFill>
                          <a:latin typeface="Neo Sans Std" pitchFamily="34" charset="0"/>
                        </a:rPr>
                        <a:t>Skriv</a:t>
                      </a:r>
                      <a:r>
                        <a:rPr lang="en-GB" sz="1200" b="0" i="0" u="none" strike="noStrike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</a:rPr>
                        <a:t> </a:t>
                      </a:r>
                      <a:r>
                        <a:rPr lang="en-GB" sz="1200" b="0" i="0" u="none" strike="noStrike" baseline="0" dirty="0" err="1" smtClean="0">
                          <a:solidFill>
                            <a:schemeClr val="bg1"/>
                          </a:solidFill>
                          <a:latin typeface="Neo Sans Std" pitchFamily="34" charset="0"/>
                        </a:rPr>
                        <a:t>materialet</a:t>
                      </a:r>
                      <a:r>
                        <a:rPr lang="en-GB" sz="1200" b="0" i="0" u="none" strike="noStrike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</a:rPr>
                        <a:t>) </a:t>
                      </a:r>
                    </a:p>
                  </a:txBody>
                  <a:tcPr anchor="ctr">
                    <a:solidFill>
                      <a:srgbClr val="8DC63F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/>
                      <a:endParaRPr lang="en-GB" sz="1000" b="0" i="0" u="none" strike="noStrike" baseline="0" dirty="0" smtClean="0">
                        <a:solidFill>
                          <a:schemeClr val="bg1"/>
                        </a:solidFill>
                        <a:latin typeface="Neo Sans Std" pitchFamily="34" charset="0"/>
                      </a:endParaRPr>
                    </a:p>
                  </a:txBody>
                  <a:tcPr anchor="ctr">
                    <a:solidFill>
                      <a:srgbClr val="8DC63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GB" sz="1200" b="1" i="0" u="none" strike="noStrike" kern="1200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FORUDSIG</a:t>
                      </a:r>
                    </a:p>
                    <a:p>
                      <a:pPr algn="ctr" rtl="0"/>
                      <a:r>
                        <a:rPr lang="en-GB" sz="1050" b="0" i="0" u="none" strike="noStrike" kern="1200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(</a:t>
                      </a:r>
                      <a:r>
                        <a:rPr lang="en-GB" sz="1050" b="0" i="0" u="none" strike="noStrike" kern="1200" baseline="0" dirty="0" err="1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Giv</a:t>
                      </a:r>
                      <a:r>
                        <a:rPr lang="en-GB" sz="1050" b="0" i="0" u="none" strike="noStrike" kern="1200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050" b="0" i="0" u="none" strike="noStrike" kern="1200" baseline="0" dirty="0" err="1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kopperne</a:t>
                      </a:r>
                      <a:r>
                        <a:rPr lang="en-GB" sz="1050" b="0" i="0" u="none" strike="noStrike" kern="1200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050" b="0" i="0" u="none" strike="noStrike" kern="1200" baseline="0" dirty="0" err="1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numre</a:t>
                      </a:r>
                      <a:r>
                        <a:rPr lang="en-GB" sz="1050" b="0" i="0" u="none" strike="noStrike" kern="1200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050" b="0" i="0" u="none" strike="noStrike" kern="1200" baseline="0" dirty="0" err="1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fra</a:t>
                      </a:r>
                      <a:r>
                        <a:rPr lang="en-GB" sz="1050" b="0" i="0" u="none" strike="noStrike" kern="1200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 1-5, </a:t>
                      </a:r>
                      <a:r>
                        <a:rPr lang="en-GB" sz="1050" b="0" i="0" u="none" strike="noStrike" kern="1200" baseline="0" dirty="0" err="1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hvor</a:t>
                      </a:r>
                      <a:r>
                        <a:rPr lang="en-GB" sz="1050" b="0" i="0" u="none" strike="noStrike" kern="1200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 5 </a:t>
                      </a:r>
                      <a:r>
                        <a:rPr lang="en-GB" sz="1050" b="0" i="0" u="none" strike="noStrike" kern="1200" baseline="0" dirty="0" err="1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er</a:t>
                      </a:r>
                      <a:r>
                        <a:rPr lang="en-GB" sz="1050" b="0" i="0" u="none" strike="noStrike" kern="1200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 den kop, I </a:t>
                      </a:r>
                      <a:r>
                        <a:rPr lang="en-GB" sz="1050" b="0" i="0" u="none" strike="noStrike" kern="1200" baseline="0" dirty="0" err="1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tror</a:t>
                      </a:r>
                      <a:r>
                        <a:rPr lang="en-GB" sz="1050" b="0" i="0" u="none" strike="noStrike" kern="1200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n-GB" sz="1050" b="0" i="0" u="none" strike="noStrike" kern="1200" baseline="0" dirty="0" err="1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bedst</a:t>
                      </a:r>
                      <a:r>
                        <a:rPr lang="en-GB" sz="1050" b="0" i="0" u="none" strike="noStrike" kern="1200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 holder </a:t>
                      </a:r>
                      <a:r>
                        <a:rPr lang="en-GB" sz="1050" b="0" i="0" u="none" strike="noStrike" kern="1200" baseline="0" dirty="0" err="1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på</a:t>
                      </a:r>
                      <a:r>
                        <a:rPr lang="en-GB" sz="1050" b="0" i="0" u="none" strike="noStrike" kern="1200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050" b="0" i="0" u="none" strike="noStrike" kern="1200" baseline="0" dirty="0" err="1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varmen</a:t>
                      </a:r>
                      <a:r>
                        <a:rPr lang="en-GB" sz="1050" b="0" i="0" u="none" strike="noStrike" kern="1200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)</a:t>
                      </a:r>
                      <a:endParaRPr lang="da-DK" sz="1050" b="0" i="0" u="none" strike="noStrike" baseline="0" dirty="0" smtClean="0">
                        <a:solidFill>
                          <a:schemeClr val="bg1"/>
                        </a:solidFill>
                        <a:latin typeface="Neo Sans Std" pitchFamily="34" charset="0"/>
                      </a:endParaRPr>
                    </a:p>
                  </a:txBody>
                  <a:tcPr anchor="ctr">
                    <a:solidFill>
                      <a:srgbClr val="8DC63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GB" sz="1200" b="1" i="0" u="none" strike="noStrike" kern="1200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MÅLING</a:t>
                      </a:r>
                    </a:p>
                    <a:p>
                      <a:pPr algn="ctr" rtl="0"/>
                      <a:r>
                        <a:rPr lang="da-DK" sz="1050" b="0" i="0" u="none" strike="noStrike" kern="1200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(Giv kopperne numre fra 1-5, hvor 5 er den kop,</a:t>
                      </a:r>
                    </a:p>
                    <a:p>
                      <a:pPr algn="ctr" rtl="0"/>
                      <a:r>
                        <a:rPr lang="en-GB" sz="1050" b="0" i="0" u="none" strike="noStrike" kern="1200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der </a:t>
                      </a:r>
                      <a:r>
                        <a:rPr lang="en-GB" sz="1050" b="0" i="0" u="none" strike="noStrike" kern="1200" baseline="0" dirty="0" err="1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føles</a:t>
                      </a:r>
                      <a:r>
                        <a:rPr lang="en-GB" sz="1050" b="0" i="0" u="none" strike="noStrike" kern="1200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050" b="0" i="0" u="none" strike="noStrike" kern="1200" baseline="0" dirty="0" err="1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koldest</a:t>
                      </a:r>
                      <a:r>
                        <a:rPr lang="en-GB" sz="1050" b="0" i="0" u="none" strike="noStrike" kern="1200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)</a:t>
                      </a:r>
                      <a:endParaRPr lang="da-DK" sz="1400" b="0" i="0" u="none" strike="noStrike" baseline="0" dirty="0" smtClean="0">
                        <a:solidFill>
                          <a:schemeClr val="bg1"/>
                        </a:solidFill>
                        <a:latin typeface="Neo Sans Std" pitchFamily="34" charset="0"/>
                      </a:endParaRPr>
                    </a:p>
                  </a:txBody>
                  <a:tcPr anchor="ctr">
                    <a:solidFill>
                      <a:srgbClr val="8DC63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GB" sz="1200" b="1" i="0" u="none" strike="noStrike" kern="1200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RESULTAT</a:t>
                      </a:r>
                    </a:p>
                    <a:p>
                      <a:pPr algn="ctr" rtl="0"/>
                      <a:r>
                        <a:rPr lang="da-DK" sz="1050" b="0" i="0" u="none" strike="noStrike" kern="1200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(Giv kopperne numre fra 1-5, hvor 5 er den kop,</a:t>
                      </a:r>
                    </a:p>
                    <a:p>
                      <a:pPr algn="ctr" rtl="0"/>
                      <a:r>
                        <a:rPr lang="en-GB" sz="1050" b="0" i="0" u="none" strike="noStrike" kern="1200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der </a:t>
                      </a:r>
                      <a:r>
                        <a:rPr lang="en-GB" sz="1050" b="0" i="0" u="none" strike="noStrike" kern="1200" baseline="0" dirty="0" err="1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føles</a:t>
                      </a:r>
                      <a:r>
                        <a:rPr lang="en-GB" sz="1050" b="0" i="0" u="none" strike="noStrike" kern="1200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050" b="0" i="0" u="none" strike="noStrike" kern="1200" baseline="0" dirty="0" err="1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koldest</a:t>
                      </a:r>
                      <a:r>
                        <a:rPr lang="en-GB" sz="1050" b="0" i="0" u="none" strike="noStrike" kern="1200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)</a:t>
                      </a:r>
                      <a:endParaRPr lang="da-DK" sz="1400" b="0" i="0" u="none" strike="noStrike" baseline="0" dirty="0" smtClean="0">
                        <a:solidFill>
                          <a:schemeClr val="bg1"/>
                        </a:solidFill>
                        <a:latin typeface="Neo Sans Std" pitchFamily="34" charset="0"/>
                      </a:endParaRPr>
                    </a:p>
                  </a:txBody>
                  <a:tcPr anchor="ctr">
                    <a:solidFill>
                      <a:srgbClr val="8DC63F"/>
                    </a:solidFill>
                  </a:tcPr>
                </a:tc>
              </a:tr>
              <a:tr h="705163"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</a:tr>
              <a:tr h="714959"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</a:tr>
              <a:tr h="714959"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</a:tr>
              <a:tr h="714959"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</a:tr>
              <a:tr h="714959"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6701969" y="4253824"/>
            <a:ext cx="928687" cy="3362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0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DTU UNDERSØGELSE 1:</a:t>
            </a:r>
            <a:br>
              <a:rPr lang="da-DK" dirty="0" smtClean="0"/>
            </a:br>
            <a:r>
              <a:rPr lang="da-DK" sz="2200" dirty="0" smtClean="0"/>
              <a:t>UNDERSØGELSE AF KOPPERS EVNE TIL AT HOLDE PÅ VARMEN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86E40-F47B-4572-90C1-9EA41A09E3A8}" type="slidenum">
              <a:rPr lang="da-DK" smtClean="0"/>
              <a:t>24</a:t>
            </a:fld>
            <a:endParaRPr lang="da-DK" dirty="0"/>
          </a:p>
        </p:txBody>
      </p:sp>
      <p:sp>
        <p:nvSpPr>
          <p:cNvPr id="5" name="Tekstfelt 2"/>
          <p:cNvSpPr txBox="1">
            <a:spLocks noChangeArrowheads="1"/>
          </p:cNvSpPr>
          <p:nvPr/>
        </p:nvSpPr>
        <p:spPr bwMode="auto">
          <a:xfrm>
            <a:off x="0" y="0"/>
            <a:ext cx="5426710" cy="271145"/>
          </a:xfrm>
          <a:prstGeom prst="rect">
            <a:avLst/>
          </a:prstGeom>
          <a:solidFill>
            <a:srgbClr val="8DC63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spcAft>
                <a:spcPts val="0"/>
              </a:spcAft>
            </a:pPr>
            <a:r>
              <a:rPr lang="da-DK" sz="1100" b="1" dirty="0">
                <a:solidFill>
                  <a:srgbClr val="FFFFFF"/>
                </a:solidFill>
                <a:effectLst/>
                <a:latin typeface="Calibri"/>
                <a:ea typeface="Calibri"/>
                <a:cs typeface="Calibri"/>
              </a:rPr>
              <a:t>MODUL 2-4: UNDERSØGELSER – </a:t>
            </a:r>
            <a:r>
              <a:rPr lang="da-DK" sz="1100" b="1" dirty="0" smtClean="0">
                <a:solidFill>
                  <a:srgbClr val="FFFFFF"/>
                </a:solidFill>
                <a:effectLst/>
                <a:latin typeface="Calibri"/>
                <a:ea typeface="Calibri"/>
                <a:cs typeface="Calibri"/>
              </a:rPr>
              <a:t>VARMELEDNING</a:t>
            </a:r>
            <a:endParaRPr lang="da-DK" sz="1100" dirty="0">
              <a:solidFill>
                <a:srgbClr val="000000"/>
              </a:solidFill>
              <a:effectLst/>
              <a:latin typeface="Calibri"/>
              <a:ea typeface="Calibri"/>
              <a:cs typeface="Calibri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025" y="2041426"/>
            <a:ext cx="8712460" cy="309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9433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 smtClean="0"/>
              <a:t>UNDERSØGELSESSKEMA TIL </a:t>
            </a:r>
            <a:br>
              <a:rPr lang="da-DK" dirty="0" smtClean="0"/>
            </a:br>
            <a:r>
              <a:rPr lang="da-DK" dirty="0" smtClean="0"/>
              <a:t>DTU-UNDERSØGELSE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86E40-F47B-4572-90C1-9EA41A09E3A8}" type="slidenum">
              <a:rPr lang="da-DK" smtClean="0"/>
              <a:t>25</a:t>
            </a:fld>
            <a:endParaRPr lang="da-DK" dirty="0"/>
          </a:p>
        </p:txBody>
      </p:sp>
      <p:sp>
        <p:nvSpPr>
          <p:cNvPr id="5" name="Tekstfelt 2"/>
          <p:cNvSpPr txBox="1">
            <a:spLocks noChangeArrowheads="1"/>
          </p:cNvSpPr>
          <p:nvPr/>
        </p:nvSpPr>
        <p:spPr bwMode="auto">
          <a:xfrm>
            <a:off x="0" y="0"/>
            <a:ext cx="5426710" cy="271145"/>
          </a:xfrm>
          <a:prstGeom prst="rect">
            <a:avLst/>
          </a:prstGeom>
          <a:solidFill>
            <a:srgbClr val="8DC63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spcAft>
                <a:spcPts val="0"/>
              </a:spcAft>
            </a:pPr>
            <a:r>
              <a:rPr lang="da-DK" sz="1100" b="1" dirty="0">
                <a:solidFill>
                  <a:srgbClr val="FFFFFF"/>
                </a:solidFill>
                <a:effectLst/>
                <a:latin typeface="Calibri"/>
                <a:ea typeface="Calibri"/>
                <a:cs typeface="Calibri"/>
              </a:rPr>
              <a:t>MODUL 2-4: UNDERSØGELSER – </a:t>
            </a:r>
            <a:r>
              <a:rPr lang="da-DK" sz="1100" b="1" dirty="0" smtClean="0">
                <a:solidFill>
                  <a:srgbClr val="FFFFFF"/>
                </a:solidFill>
                <a:effectLst/>
                <a:latin typeface="Calibri"/>
                <a:ea typeface="Calibri"/>
                <a:cs typeface="Calibri"/>
              </a:rPr>
              <a:t>VARMELEDNING</a:t>
            </a:r>
            <a:endParaRPr lang="da-DK" sz="1100" dirty="0">
              <a:solidFill>
                <a:srgbClr val="000000"/>
              </a:solidFill>
              <a:effectLst/>
              <a:latin typeface="Calibri"/>
              <a:ea typeface="Calibri"/>
              <a:cs typeface="Calibri"/>
            </a:endParaRPr>
          </a:p>
        </p:txBody>
      </p:sp>
      <p:graphicFrame>
        <p:nvGraphicFramePr>
          <p:cNvPr id="9" name="Tabel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0512533"/>
              </p:ext>
            </p:extLst>
          </p:nvPr>
        </p:nvGraphicFramePr>
        <p:xfrm>
          <a:off x="476545" y="1719230"/>
          <a:ext cx="8280000" cy="378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56000"/>
                <a:gridCol w="1656000"/>
                <a:gridCol w="1656000"/>
                <a:gridCol w="1656000"/>
                <a:gridCol w="1656000"/>
              </a:tblGrid>
              <a:tr h="1080000">
                <a:tc>
                  <a:txBody>
                    <a:bodyPr/>
                    <a:lstStyle/>
                    <a:p>
                      <a:pPr marR="0" algn="ctr" rtl="0"/>
                      <a:r>
                        <a:rPr lang="en-GB" sz="1800" b="1" i="0" u="none" strike="noStrike" baseline="30000" dirty="0" smtClean="0">
                          <a:solidFill>
                            <a:schemeClr val="bg1"/>
                          </a:solidFill>
                          <a:latin typeface="Neo Sans Std" pitchFamily="34" charset="0"/>
                        </a:rPr>
                        <a:t>KOP</a:t>
                      </a:r>
                    </a:p>
                    <a:p>
                      <a:pPr marR="0" algn="ctr" rtl="0"/>
                      <a:r>
                        <a:rPr lang="en-GB" sz="1800" b="0" i="0" u="none" strike="noStrike" baseline="30000" dirty="0" smtClean="0">
                          <a:solidFill>
                            <a:schemeClr val="bg1"/>
                          </a:solidFill>
                          <a:latin typeface="Neo Sans Std" pitchFamily="34" charset="0"/>
                        </a:rPr>
                        <a:t>(</a:t>
                      </a:r>
                      <a:r>
                        <a:rPr lang="en-GB" sz="1800" b="0" i="0" u="none" strike="noStrike" baseline="30000" dirty="0" err="1" smtClean="0">
                          <a:solidFill>
                            <a:schemeClr val="bg1"/>
                          </a:solidFill>
                          <a:latin typeface="Neo Sans Std" pitchFamily="34" charset="0"/>
                        </a:rPr>
                        <a:t>Skriv</a:t>
                      </a:r>
                      <a:r>
                        <a:rPr lang="en-GB" sz="1800" b="0" i="0" u="none" strike="noStrike" baseline="30000" dirty="0" smtClean="0">
                          <a:solidFill>
                            <a:schemeClr val="bg1"/>
                          </a:solidFill>
                          <a:latin typeface="Neo Sans Std" pitchFamily="34" charset="0"/>
                        </a:rPr>
                        <a:t> </a:t>
                      </a:r>
                      <a:r>
                        <a:rPr lang="en-GB" sz="1800" b="0" i="0" u="none" strike="noStrike" baseline="30000" dirty="0" err="1" smtClean="0">
                          <a:solidFill>
                            <a:schemeClr val="bg1"/>
                          </a:solidFill>
                          <a:latin typeface="Neo Sans Std" pitchFamily="34" charset="0"/>
                        </a:rPr>
                        <a:t>materialet</a:t>
                      </a:r>
                      <a:r>
                        <a:rPr lang="en-GB" sz="1800" b="0" i="0" u="none" strike="noStrike" baseline="30000" dirty="0" smtClean="0">
                          <a:solidFill>
                            <a:schemeClr val="bg1"/>
                          </a:solidFill>
                          <a:latin typeface="Neo Sans Std" pitchFamily="34" charset="0"/>
                        </a:rPr>
                        <a:t>) </a:t>
                      </a:r>
                      <a:endParaRPr lang="en-GB" sz="1800" b="0" i="0" u="none" strike="noStrike" baseline="0" dirty="0" smtClean="0">
                        <a:solidFill>
                          <a:schemeClr val="bg1"/>
                        </a:solidFill>
                        <a:latin typeface="Neo Sans Std" pitchFamily="34" charset="0"/>
                      </a:endParaRPr>
                    </a:p>
                  </a:txBody>
                  <a:tcPr anchor="ctr">
                    <a:solidFill>
                      <a:srgbClr val="8DC63F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/>
                      <a:r>
                        <a:rPr lang="da-DK" sz="1800" b="1" i="0" u="none" strike="noStrike" baseline="30000" dirty="0" smtClean="0">
                          <a:solidFill>
                            <a:schemeClr val="bg1"/>
                          </a:solidFill>
                          <a:latin typeface="Neo Sans Std" pitchFamily="34" charset="0"/>
                        </a:rPr>
                        <a:t>TYKKELSEN AF </a:t>
                      </a:r>
                    </a:p>
                    <a:p>
                      <a:pPr algn="ctr"/>
                      <a:r>
                        <a:rPr lang="da-DK" sz="1800" b="1" i="0" u="none" strike="noStrike" baseline="30000" dirty="0" smtClean="0">
                          <a:solidFill>
                            <a:schemeClr val="bg1"/>
                          </a:solidFill>
                          <a:latin typeface="Neo Sans Std" pitchFamily="34" charset="0"/>
                        </a:rPr>
                        <a:t>KOPPENS SIDE</a:t>
                      </a:r>
                      <a:endParaRPr lang="en-GB" sz="1200" b="0" i="0" u="none" strike="noStrike" baseline="0" dirty="0" smtClean="0">
                        <a:solidFill>
                          <a:schemeClr val="bg1"/>
                        </a:solidFill>
                        <a:latin typeface="Neo Sans Std" pitchFamily="34" charset="0"/>
                      </a:endParaRPr>
                    </a:p>
                  </a:txBody>
                  <a:tcPr anchor="ctr">
                    <a:solidFill>
                      <a:srgbClr val="8DC63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GB" sz="1800" b="1" i="0" u="none" strike="noStrike" kern="1200" baseline="3000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FORUDSIG</a:t>
                      </a:r>
                    </a:p>
                    <a:p>
                      <a:pPr algn="ctr" rtl="0"/>
                      <a:r>
                        <a:rPr lang="en-GB" sz="1400" b="0" i="0" u="none" strike="noStrike" kern="1200" baseline="3000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(</a:t>
                      </a:r>
                      <a:r>
                        <a:rPr lang="en-GB" sz="1400" b="0" i="0" u="none" strike="noStrike" kern="1200" baseline="30000" dirty="0" err="1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Giv</a:t>
                      </a:r>
                      <a:r>
                        <a:rPr lang="en-GB" sz="1400" b="0" i="0" u="none" strike="noStrike" kern="1200" baseline="3000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400" b="0" i="0" u="none" strike="noStrike" kern="1200" baseline="30000" dirty="0" err="1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kopperne</a:t>
                      </a:r>
                      <a:r>
                        <a:rPr lang="en-GB" sz="1400" b="0" i="0" u="none" strike="noStrike" kern="1200" baseline="3000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400" b="0" i="0" u="none" strike="noStrike" kern="1200" baseline="30000" dirty="0" err="1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numre</a:t>
                      </a:r>
                      <a:r>
                        <a:rPr lang="en-GB" sz="1400" b="0" i="0" u="none" strike="noStrike" kern="1200" baseline="3000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400" b="0" i="0" u="none" strike="noStrike" kern="1200" baseline="30000" dirty="0" err="1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fra</a:t>
                      </a:r>
                      <a:r>
                        <a:rPr lang="en-GB" sz="1400" b="0" i="0" u="none" strike="noStrike" kern="1200" baseline="3000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 1-5, </a:t>
                      </a:r>
                      <a:r>
                        <a:rPr lang="en-GB" sz="1400" b="0" i="0" u="none" strike="noStrike" kern="1200" baseline="30000" dirty="0" err="1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hvor</a:t>
                      </a:r>
                      <a:r>
                        <a:rPr lang="en-GB" sz="1400" b="0" i="0" u="none" strike="noStrike" kern="1200" baseline="3000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 5 </a:t>
                      </a:r>
                      <a:r>
                        <a:rPr lang="en-GB" sz="1400" b="0" i="0" u="none" strike="noStrike" kern="1200" baseline="30000" dirty="0" err="1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er</a:t>
                      </a:r>
                      <a:r>
                        <a:rPr lang="en-GB" sz="1400" b="0" i="0" u="none" strike="noStrike" kern="1200" baseline="3000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 den kop, I </a:t>
                      </a:r>
                      <a:r>
                        <a:rPr lang="en-GB" sz="1400" b="0" i="0" u="none" strike="noStrike" kern="1200" baseline="30000" dirty="0" err="1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tror</a:t>
                      </a:r>
                      <a:r>
                        <a:rPr lang="en-GB" sz="1400" b="0" i="0" u="none" strike="noStrike" kern="1200" baseline="3000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n-GB" sz="1400" b="0" i="0" u="none" strike="noStrike" kern="1200" baseline="30000" dirty="0" err="1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bedst</a:t>
                      </a:r>
                      <a:r>
                        <a:rPr lang="en-GB" sz="1400" b="0" i="0" u="none" strike="noStrike" kern="1200" baseline="3000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 holder </a:t>
                      </a:r>
                      <a:r>
                        <a:rPr lang="en-GB" sz="1400" b="0" i="0" u="none" strike="noStrike" kern="1200" baseline="30000" dirty="0" err="1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på</a:t>
                      </a:r>
                      <a:r>
                        <a:rPr lang="en-GB" sz="1400" b="0" i="0" u="none" strike="noStrike" kern="1200" baseline="3000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400" b="0" i="0" u="none" strike="noStrike" kern="1200" baseline="30000" dirty="0" err="1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varmen</a:t>
                      </a:r>
                      <a:r>
                        <a:rPr lang="en-GB" sz="1400" b="0" i="0" u="none" strike="noStrike" kern="1200" baseline="3000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)</a:t>
                      </a:r>
                      <a:endParaRPr lang="da-DK" sz="1400" b="0" i="0" u="none" strike="noStrike" baseline="-25000" dirty="0" smtClean="0">
                        <a:solidFill>
                          <a:schemeClr val="bg1"/>
                        </a:solidFill>
                        <a:latin typeface="Neo Sans Std" pitchFamily="34" charset="0"/>
                      </a:endParaRPr>
                    </a:p>
                  </a:txBody>
                  <a:tcPr anchor="ctr">
                    <a:solidFill>
                      <a:srgbClr val="8DC63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GB" sz="1800" b="1" i="0" u="none" strike="noStrike" kern="1200" baseline="3000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MÅLING</a:t>
                      </a:r>
                    </a:p>
                    <a:p>
                      <a:pPr algn="ctr" rtl="0"/>
                      <a:r>
                        <a:rPr lang="da-DK" sz="1400" b="0" i="0" u="none" strike="noStrike" kern="1200" baseline="3000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(Giv kopperne numre fra 1-5, hvor 5 er den kop,</a:t>
                      </a:r>
                    </a:p>
                    <a:p>
                      <a:pPr algn="ctr" rtl="0"/>
                      <a:r>
                        <a:rPr lang="en-GB" sz="1400" b="0" i="0" u="none" strike="noStrike" kern="1200" baseline="3000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der </a:t>
                      </a:r>
                      <a:r>
                        <a:rPr lang="en-GB" sz="1400" b="0" i="0" u="none" strike="noStrike" kern="1200" baseline="30000" dirty="0" err="1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føles</a:t>
                      </a:r>
                      <a:r>
                        <a:rPr lang="en-GB" sz="1400" b="0" i="0" u="none" strike="noStrike" kern="1200" baseline="3000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400" b="0" i="0" u="none" strike="noStrike" kern="1200" baseline="30000" dirty="0" err="1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koldest</a:t>
                      </a:r>
                      <a:r>
                        <a:rPr lang="en-GB" sz="1400" b="0" i="0" u="none" strike="noStrike" kern="1200" baseline="3000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)</a:t>
                      </a:r>
                      <a:endParaRPr lang="da-DK" sz="2000" b="0" i="0" u="none" strike="noStrike" baseline="-25000" dirty="0" smtClean="0">
                        <a:solidFill>
                          <a:schemeClr val="bg1"/>
                        </a:solidFill>
                        <a:latin typeface="Neo Sans Std" pitchFamily="34" charset="0"/>
                      </a:endParaRPr>
                    </a:p>
                  </a:txBody>
                  <a:tcPr anchor="ctr">
                    <a:solidFill>
                      <a:srgbClr val="8DC63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GB" sz="1800" b="1" i="0" u="none" strike="noStrike" kern="1200" baseline="3000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RESULTAT</a:t>
                      </a:r>
                    </a:p>
                    <a:p>
                      <a:pPr algn="ctr" rtl="0"/>
                      <a:r>
                        <a:rPr lang="da-DK" sz="1400" b="0" i="0" u="none" strike="noStrike" kern="1200" baseline="3000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(Giv kopperne numre fra 1-5, hvor 5 er den kop,</a:t>
                      </a:r>
                    </a:p>
                    <a:p>
                      <a:pPr algn="ctr" rtl="0"/>
                      <a:r>
                        <a:rPr lang="en-GB" sz="1400" b="0" i="0" u="none" strike="noStrike" kern="1200" baseline="3000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der </a:t>
                      </a:r>
                      <a:r>
                        <a:rPr lang="en-GB" sz="1400" b="0" i="0" u="none" strike="noStrike" kern="1200" baseline="30000" dirty="0" err="1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føles</a:t>
                      </a:r>
                      <a:r>
                        <a:rPr lang="en-GB" sz="1400" b="0" i="0" u="none" strike="noStrike" kern="1200" baseline="3000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400" b="0" i="0" u="none" strike="noStrike" kern="1200" baseline="30000" dirty="0" err="1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koldest</a:t>
                      </a:r>
                      <a:r>
                        <a:rPr lang="en-GB" sz="1400" b="0" i="0" u="none" strike="noStrike" kern="1200" baseline="3000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)</a:t>
                      </a:r>
                      <a:endParaRPr lang="da-DK" sz="2000" b="0" i="0" u="none" strike="noStrike" baseline="-25000" dirty="0" smtClean="0">
                        <a:solidFill>
                          <a:schemeClr val="bg1"/>
                        </a:solidFill>
                        <a:latin typeface="Neo Sans Std" pitchFamily="34" charset="0"/>
                      </a:endParaRPr>
                    </a:p>
                  </a:txBody>
                  <a:tcPr anchor="ctr">
                    <a:solidFill>
                      <a:srgbClr val="8DC63F"/>
                    </a:solidFill>
                  </a:tcPr>
                </a:tc>
              </a:tr>
              <a:tr h="540000"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</a:tr>
              <a:tr h="540000"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</a:tr>
              <a:tr h="540000"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</a:tr>
              <a:tr h="540000"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</a:tr>
              <a:tr h="540000"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6701969" y="4343834"/>
            <a:ext cx="928687" cy="3362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884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890845"/>
            <a:ext cx="8229600" cy="1143000"/>
          </a:xfrm>
        </p:spPr>
        <p:txBody>
          <a:bodyPr>
            <a:noAutofit/>
          </a:bodyPr>
          <a:lstStyle/>
          <a:p>
            <a:r>
              <a:rPr lang="da-DK" sz="2800" dirty="0" smtClean="0"/>
              <a:t>SKEMA TIL ELEVDESIGN </a:t>
            </a:r>
            <a:br>
              <a:rPr lang="da-DK" sz="2800" dirty="0" smtClean="0"/>
            </a:br>
            <a:r>
              <a:rPr lang="da-DK" sz="2800" dirty="0" smtClean="0"/>
              <a:t>&amp;</a:t>
            </a:r>
            <a:br>
              <a:rPr lang="da-DK" sz="2800" dirty="0" smtClean="0"/>
            </a:br>
            <a:r>
              <a:rPr lang="da-DK" sz="2800" dirty="0" smtClean="0"/>
              <a:t>UNDERSØGELSESSKEMA TIL DTU-UNDERSØGELSE</a:t>
            </a:r>
            <a:endParaRPr lang="da-DK" sz="2800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86E40-F47B-4572-90C1-9EA41A09E3A8}" type="slidenum">
              <a:rPr lang="da-DK" smtClean="0"/>
              <a:t>26</a:t>
            </a:fld>
            <a:endParaRPr lang="da-DK" dirty="0"/>
          </a:p>
        </p:txBody>
      </p:sp>
      <p:sp>
        <p:nvSpPr>
          <p:cNvPr id="5" name="Tekstfelt 2"/>
          <p:cNvSpPr txBox="1">
            <a:spLocks noChangeArrowheads="1"/>
          </p:cNvSpPr>
          <p:nvPr/>
        </p:nvSpPr>
        <p:spPr bwMode="auto">
          <a:xfrm>
            <a:off x="0" y="0"/>
            <a:ext cx="5426710" cy="271145"/>
          </a:xfrm>
          <a:prstGeom prst="rect">
            <a:avLst/>
          </a:prstGeom>
          <a:solidFill>
            <a:srgbClr val="8DC63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spcAft>
                <a:spcPts val="0"/>
              </a:spcAft>
            </a:pPr>
            <a:r>
              <a:rPr lang="da-DK" sz="1100" b="1" dirty="0">
                <a:solidFill>
                  <a:srgbClr val="FFFFFF"/>
                </a:solidFill>
                <a:effectLst/>
                <a:latin typeface="Calibri"/>
                <a:ea typeface="Calibri"/>
                <a:cs typeface="Calibri"/>
              </a:rPr>
              <a:t>MODUL 2-4: UNDERSØGELSER – </a:t>
            </a:r>
            <a:r>
              <a:rPr lang="da-DK" sz="1100" b="1" dirty="0" smtClean="0">
                <a:solidFill>
                  <a:srgbClr val="FFFFFF"/>
                </a:solidFill>
                <a:effectLst/>
                <a:latin typeface="Calibri"/>
                <a:ea typeface="Calibri"/>
                <a:cs typeface="Calibri"/>
              </a:rPr>
              <a:t>ABSORPTION</a:t>
            </a:r>
            <a:endParaRPr lang="da-DK" sz="1100" dirty="0">
              <a:solidFill>
                <a:srgbClr val="000000"/>
              </a:solidFill>
              <a:effectLst/>
              <a:latin typeface="Calibri"/>
              <a:ea typeface="Calibri"/>
              <a:cs typeface="Calibri"/>
            </a:endParaRPr>
          </a:p>
        </p:txBody>
      </p:sp>
      <p:graphicFrame>
        <p:nvGraphicFramePr>
          <p:cNvPr id="9" name="Tabel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1362494"/>
              </p:ext>
            </p:extLst>
          </p:nvPr>
        </p:nvGraphicFramePr>
        <p:xfrm>
          <a:off x="476544" y="3177220"/>
          <a:ext cx="7875875" cy="223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75175"/>
                <a:gridCol w="1575175"/>
                <a:gridCol w="1575175"/>
                <a:gridCol w="1575175"/>
                <a:gridCol w="1575175"/>
              </a:tblGrid>
              <a:tr h="1080000">
                <a:tc>
                  <a:txBody>
                    <a:bodyPr/>
                    <a:lstStyle/>
                    <a:p>
                      <a:pPr marR="0" algn="ctr" rtl="0"/>
                      <a:r>
                        <a:rPr lang="en-GB" sz="1200" b="1" i="0" u="none" strike="noStrike" baseline="0" dirty="0" smtClean="0">
                          <a:solidFill>
                            <a:srgbClr val="FFFFFF"/>
                          </a:solidFill>
                          <a:latin typeface="Neo Sans Std"/>
                        </a:rPr>
                        <a:t>BLE </a:t>
                      </a:r>
                    </a:p>
                    <a:p>
                      <a:pPr marR="0" algn="ctr" rtl="0"/>
                      <a:r>
                        <a:rPr lang="en-GB" sz="1200" b="0" i="0" u="none" strike="noStrike" baseline="0" dirty="0" smtClean="0">
                          <a:solidFill>
                            <a:srgbClr val="FFFFFF"/>
                          </a:solidFill>
                          <a:latin typeface="Neo Sans Std"/>
                        </a:rPr>
                        <a:t>(</a:t>
                      </a:r>
                      <a:r>
                        <a:rPr lang="en-GB" sz="1200" b="0" i="0" u="none" strike="noStrike" baseline="0" dirty="0" err="1" smtClean="0">
                          <a:solidFill>
                            <a:srgbClr val="FFFFFF"/>
                          </a:solidFill>
                          <a:latin typeface="Neo Sans Std"/>
                        </a:rPr>
                        <a:t>Notér</a:t>
                      </a:r>
                      <a:r>
                        <a:rPr lang="en-GB" sz="1200" b="0" i="0" u="none" strike="noStrike" baseline="0" dirty="0" smtClean="0">
                          <a:solidFill>
                            <a:srgbClr val="FFFFFF"/>
                          </a:solidFill>
                          <a:latin typeface="Neo Sans Std"/>
                        </a:rPr>
                        <a:t> </a:t>
                      </a:r>
                      <a:r>
                        <a:rPr lang="en-GB" sz="1200" b="0" i="0" u="none" strike="noStrike" baseline="0" dirty="0" err="1" smtClean="0">
                          <a:solidFill>
                            <a:srgbClr val="FFFFFF"/>
                          </a:solidFill>
                          <a:latin typeface="Neo Sans Std"/>
                        </a:rPr>
                        <a:t>mærket</a:t>
                      </a:r>
                      <a:r>
                        <a:rPr lang="en-GB" sz="1200" b="0" i="0" u="none" strike="noStrike" baseline="0" dirty="0" smtClean="0">
                          <a:solidFill>
                            <a:srgbClr val="FFFFFF"/>
                          </a:solidFill>
                          <a:latin typeface="Neo Sans Std"/>
                        </a:rPr>
                        <a:t>)</a:t>
                      </a:r>
                      <a:endParaRPr lang="en-GB" sz="1800" b="0" i="0" u="none" strike="noStrike" baseline="0" dirty="0" smtClean="0">
                        <a:solidFill>
                          <a:srgbClr val="000000"/>
                        </a:solidFill>
                        <a:latin typeface="Neo Sans Std"/>
                      </a:endParaRPr>
                    </a:p>
                  </a:txBody>
                  <a:tcPr anchor="ctr">
                    <a:solidFill>
                      <a:srgbClr val="8DC63F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/>
                      <a:r>
                        <a:rPr lang="en-GB" sz="1200" b="1" i="0" u="none" strike="noStrike" baseline="0" dirty="0" smtClean="0">
                          <a:solidFill>
                            <a:srgbClr val="FFFFFF"/>
                          </a:solidFill>
                          <a:latin typeface="Neo Sans Std"/>
                        </a:rPr>
                        <a:t>PRIS FOR </a:t>
                      </a:r>
                    </a:p>
                    <a:p>
                      <a:pPr marR="0" algn="ctr" rtl="0"/>
                      <a:r>
                        <a:rPr lang="en-GB" sz="1200" b="1" i="0" u="none" strike="noStrike" baseline="0" dirty="0" smtClean="0">
                          <a:solidFill>
                            <a:srgbClr val="FFFFFF"/>
                          </a:solidFill>
                          <a:latin typeface="Neo Sans Std"/>
                        </a:rPr>
                        <a:t>HELE PAKKE</a:t>
                      </a:r>
                      <a:endParaRPr lang="en-GB" sz="1800" b="1" i="0" u="none" strike="noStrike" baseline="0" dirty="0" smtClean="0">
                        <a:solidFill>
                          <a:srgbClr val="000000"/>
                        </a:solidFill>
                        <a:latin typeface="Neo Sans Std"/>
                      </a:endParaRPr>
                    </a:p>
                  </a:txBody>
                  <a:tcPr anchor="ctr">
                    <a:solidFill>
                      <a:srgbClr val="8DC63F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/>
                      <a:r>
                        <a:rPr lang="en-GB" sz="1200" b="1" i="0" u="none" strike="noStrike" baseline="0" dirty="0" smtClean="0">
                          <a:solidFill>
                            <a:srgbClr val="FFFFFF"/>
                          </a:solidFill>
                          <a:latin typeface="Neo Sans Std"/>
                        </a:rPr>
                        <a:t>ANTAL BLEER</a:t>
                      </a:r>
                    </a:p>
                    <a:p>
                      <a:pPr marR="0" algn="ctr" rtl="0"/>
                      <a:r>
                        <a:rPr lang="en-GB" sz="1200" b="1" i="0" u="none" strike="noStrike" baseline="0" dirty="0" smtClean="0">
                          <a:solidFill>
                            <a:srgbClr val="FFFFFF"/>
                          </a:solidFill>
                          <a:latin typeface="Neo Sans Std"/>
                        </a:rPr>
                        <a:t>PER PAKKE</a:t>
                      </a:r>
                      <a:endParaRPr lang="en-GB" sz="1800" b="1" i="0" u="none" strike="noStrike" baseline="0" dirty="0" smtClean="0">
                        <a:solidFill>
                          <a:srgbClr val="000000"/>
                        </a:solidFill>
                        <a:latin typeface="Neo Sans Std"/>
                      </a:endParaRPr>
                    </a:p>
                  </a:txBody>
                  <a:tcPr anchor="ctr">
                    <a:solidFill>
                      <a:srgbClr val="8DC63F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/>
                      <a:r>
                        <a:rPr lang="en-GB" sz="1200" b="1" i="0" u="none" strike="noStrike" baseline="0" dirty="0" smtClean="0">
                          <a:solidFill>
                            <a:srgbClr val="FFFFFF"/>
                          </a:solidFill>
                          <a:latin typeface="Neo Sans Std"/>
                        </a:rPr>
                        <a:t>PRIS</a:t>
                      </a:r>
                    </a:p>
                    <a:p>
                      <a:pPr marR="0" algn="ctr" rtl="0"/>
                      <a:r>
                        <a:rPr lang="en-GB" sz="1200" b="0" i="0" u="none" strike="noStrike" baseline="0" dirty="0" smtClean="0">
                          <a:solidFill>
                            <a:srgbClr val="FFFFFF"/>
                          </a:solidFill>
                          <a:latin typeface="Neo Sans Std"/>
                        </a:rPr>
                        <a:t>(For </a:t>
                      </a:r>
                      <a:r>
                        <a:rPr lang="en-GB" sz="1200" b="0" i="0" u="none" strike="noStrike" baseline="0" dirty="0" err="1" smtClean="0">
                          <a:solidFill>
                            <a:srgbClr val="FFFFFF"/>
                          </a:solidFill>
                          <a:latin typeface="Neo Sans Std"/>
                        </a:rPr>
                        <a:t>én</a:t>
                      </a:r>
                      <a:r>
                        <a:rPr lang="en-GB" sz="1200" b="0" i="0" u="none" strike="noStrike" baseline="0" dirty="0" smtClean="0">
                          <a:solidFill>
                            <a:srgbClr val="FFFFFF"/>
                          </a:solidFill>
                          <a:latin typeface="Neo Sans Std"/>
                        </a:rPr>
                        <a:t> </a:t>
                      </a:r>
                      <a:r>
                        <a:rPr lang="en-GB" sz="1200" b="0" i="0" u="none" strike="noStrike" baseline="0" dirty="0" err="1" smtClean="0">
                          <a:solidFill>
                            <a:srgbClr val="FFFFFF"/>
                          </a:solidFill>
                          <a:latin typeface="Neo Sans Std"/>
                        </a:rPr>
                        <a:t>ble</a:t>
                      </a:r>
                      <a:r>
                        <a:rPr lang="en-GB" sz="1200" b="0" i="0" u="none" strike="noStrike" baseline="0" dirty="0" smtClean="0">
                          <a:solidFill>
                            <a:srgbClr val="FFFFFF"/>
                          </a:solidFill>
                          <a:latin typeface="Neo Sans Std"/>
                        </a:rPr>
                        <a:t>)</a:t>
                      </a:r>
                      <a:endParaRPr lang="en-GB" sz="1800" b="0" i="0" u="none" strike="noStrike" baseline="0" dirty="0" smtClean="0">
                        <a:solidFill>
                          <a:srgbClr val="000000"/>
                        </a:solidFill>
                        <a:latin typeface="Neo Sans Std"/>
                      </a:endParaRPr>
                    </a:p>
                  </a:txBody>
                  <a:tcPr anchor="ctr">
                    <a:solidFill>
                      <a:srgbClr val="8DC63F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/>
                      <a:r>
                        <a:rPr lang="en-GB" sz="1200" b="1" i="0" u="none" strike="noStrike" baseline="0" dirty="0" smtClean="0">
                          <a:solidFill>
                            <a:srgbClr val="FFFFFF"/>
                          </a:solidFill>
                          <a:latin typeface="Neo Sans Std"/>
                        </a:rPr>
                        <a:t>MÅLING:</a:t>
                      </a:r>
                    </a:p>
                    <a:p>
                      <a:pPr marR="0" algn="ctr" rtl="0"/>
                      <a:r>
                        <a:rPr lang="en-GB" sz="1200" b="1" i="0" u="none" strike="noStrike" baseline="0" dirty="0" smtClean="0">
                          <a:solidFill>
                            <a:srgbClr val="FFFFFF"/>
                          </a:solidFill>
                          <a:latin typeface="Neo Sans Std"/>
                        </a:rPr>
                        <a:t>MÆNGDE VAND ABSORBERET</a:t>
                      </a:r>
                    </a:p>
                    <a:p>
                      <a:pPr algn="ctr"/>
                      <a:r>
                        <a:rPr lang="en-GB" sz="1200" b="0" i="0" u="none" strike="noStrike" baseline="0" dirty="0" smtClean="0">
                          <a:solidFill>
                            <a:srgbClr val="FFFFFF"/>
                          </a:solidFill>
                          <a:latin typeface="Neo Sans Std"/>
                        </a:rPr>
                        <a:t>(ml)</a:t>
                      </a:r>
                      <a:endParaRPr lang="en-GB" sz="1800" b="0" i="0" u="none" strike="noStrike" baseline="0" dirty="0" smtClean="0">
                        <a:solidFill>
                          <a:srgbClr val="000000"/>
                        </a:solidFill>
                        <a:latin typeface="Neo Sans Std"/>
                      </a:endParaRPr>
                    </a:p>
                  </a:txBody>
                  <a:tcPr anchor="ctr">
                    <a:solidFill>
                      <a:srgbClr val="8DC63F"/>
                    </a:solidFill>
                  </a:tcPr>
                </a:tc>
              </a:tr>
              <a:tr h="576000">
                <a:tc>
                  <a:txBody>
                    <a:bodyPr/>
                    <a:lstStyle/>
                    <a:p>
                      <a:r>
                        <a:rPr lang="da-DK" sz="1400" dirty="0" smtClean="0">
                          <a:latin typeface="Neo Sans Std" pitchFamily="34" charset="0"/>
                        </a:rPr>
                        <a:t>KONTROL-BLE</a:t>
                      </a:r>
                      <a:endParaRPr lang="da-DK" sz="1400" dirty="0">
                        <a:latin typeface="Neo Sans Std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</a:tr>
              <a:tr h="576000"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93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86E40-F47B-4572-90C1-9EA41A09E3A8}" type="slidenum">
              <a:rPr lang="da-DK" smtClean="0"/>
              <a:t>27</a:t>
            </a:fld>
            <a:endParaRPr lang="da-DK" dirty="0"/>
          </a:p>
        </p:txBody>
      </p:sp>
      <p:sp>
        <p:nvSpPr>
          <p:cNvPr id="5" name="Tekstfelt 2"/>
          <p:cNvSpPr txBox="1">
            <a:spLocks noChangeArrowheads="1"/>
          </p:cNvSpPr>
          <p:nvPr/>
        </p:nvSpPr>
        <p:spPr bwMode="auto">
          <a:xfrm>
            <a:off x="0" y="0"/>
            <a:ext cx="5426710" cy="271145"/>
          </a:xfrm>
          <a:prstGeom prst="rect">
            <a:avLst/>
          </a:prstGeom>
          <a:solidFill>
            <a:srgbClr val="8DC63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spcAft>
                <a:spcPts val="0"/>
              </a:spcAft>
            </a:pPr>
            <a:r>
              <a:rPr lang="da-DK" sz="1100" b="1" dirty="0">
                <a:solidFill>
                  <a:srgbClr val="FFFFFF"/>
                </a:solidFill>
                <a:effectLst/>
                <a:latin typeface="Calibri"/>
                <a:ea typeface="Calibri"/>
                <a:cs typeface="Calibri"/>
              </a:rPr>
              <a:t>MODUL 2-4: UNDERSØGELSER – </a:t>
            </a:r>
            <a:r>
              <a:rPr lang="da-DK" sz="1100" b="1" dirty="0" smtClean="0">
                <a:solidFill>
                  <a:srgbClr val="FFFFFF"/>
                </a:solidFill>
                <a:effectLst/>
                <a:latin typeface="Calibri"/>
                <a:ea typeface="Calibri"/>
                <a:cs typeface="Calibri"/>
              </a:rPr>
              <a:t>ABSORPTION</a:t>
            </a:r>
            <a:endParaRPr lang="da-DK" sz="1100" dirty="0">
              <a:solidFill>
                <a:srgbClr val="000000"/>
              </a:solidFill>
              <a:effectLst/>
              <a:latin typeface="Calibri"/>
              <a:ea typeface="Calibri"/>
              <a:cs typeface="Calibri"/>
            </a:endParaRPr>
          </a:p>
        </p:txBody>
      </p:sp>
      <p:graphicFrame>
        <p:nvGraphicFramePr>
          <p:cNvPr id="9" name="Tabel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5463256"/>
              </p:ext>
            </p:extLst>
          </p:nvPr>
        </p:nvGraphicFramePr>
        <p:xfrm>
          <a:off x="476545" y="2124295"/>
          <a:ext cx="8235918" cy="39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72653"/>
                <a:gridCol w="1372653"/>
                <a:gridCol w="1372653"/>
                <a:gridCol w="1372653"/>
                <a:gridCol w="1372653"/>
                <a:gridCol w="1372653"/>
              </a:tblGrid>
              <a:tr h="1080000">
                <a:tc>
                  <a:txBody>
                    <a:bodyPr/>
                    <a:lstStyle/>
                    <a:p>
                      <a:pPr marR="0" algn="ctr" rtl="0"/>
                      <a:r>
                        <a:rPr lang="en-GB" sz="1000" b="0" i="0" u="none" strike="noStrike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</a:rPr>
                        <a:t>GRUPPE</a:t>
                      </a:r>
                    </a:p>
                    <a:p>
                      <a:pPr marR="0" algn="ctr" rtl="0"/>
                      <a:r>
                        <a:rPr lang="en-GB" sz="1000" b="0" i="0" u="none" strike="noStrike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</a:rPr>
                        <a:t>OG</a:t>
                      </a:r>
                    </a:p>
                    <a:p>
                      <a:pPr marR="0" algn="ctr" rtl="0"/>
                      <a:r>
                        <a:rPr lang="en-GB" sz="1000" b="0" i="0" u="none" strike="noStrike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</a:rPr>
                        <a:t>BLE</a:t>
                      </a:r>
                    </a:p>
                  </a:txBody>
                  <a:tcPr anchor="ctr">
                    <a:solidFill>
                      <a:srgbClr val="8DC63F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/>
                      <a:r>
                        <a:rPr lang="en-GB" sz="1000" b="0" i="0" u="none" strike="noStrike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</a:rPr>
                        <a:t>PRIS</a:t>
                      </a:r>
                    </a:p>
                    <a:p>
                      <a:pPr marR="0" algn="ctr" rtl="0"/>
                      <a:r>
                        <a:rPr lang="en-GB" sz="1000" b="0" i="0" u="none" strike="noStrike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</a:rPr>
                        <a:t>(For </a:t>
                      </a:r>
                      <a:r>
                        <a:rPr lang="en-GB" sz="1000" b="0" i="0" u="none" strike="noStrike" baseline="0" dirty="0" err="1" smtClean="0">
                          <a:solidFill>
                            <a:schemeClr val="bg1"/>
                          </a:solidFill>
                          <a:latin typeface="Neo Sans Std" pitchFamily="34" charset="0"/>
                        </a:rPr>
                        <a:t>én</a:t>
                      </a:r>
                      <a:r>
                        <a:rPr lang="en-GB" sz="1000" b="0" i="0" u="none" strike="noStrike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</a:rPr>
                        <a:t> </a:t>
                      </a:r>
                      <a:r>
                        <a:rPr lang="en-GB" sz="1000" b="0" i="0" u="none" strike="noStrike" baseline="0" dirty="0" err="1" smtClean="0">
                          <a:solidFill>
                            <a:schemeClr val="bg1"/>
                          </a:solidFill>
                          <a:latin typeface="Neo Sans Std" pitchFamily="34" charset="0"/>
                        </a:rPr>
                        <a:t>ble</a:t>
                      </a:r>
                      <a:r>
                        <a:rPr lang="en-GB" sz="1000" b="0" i="0" u="none" strike="noStrike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</a:rPr>
                        <a:t>)</a:t>
                      </a:r>
                    </a:p>
                  </a:txBody>
                  <a:tcPr anchor="ctr">
                    <a:solidFill>
                      <a:srgbClr val="8DC63F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/>
                      <a:r>
                        <a:rPr lang="en-GB" sz="1000" b="0" i="0" u="none" strike="noStrike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</a:rPr>
                        <a:t>FORUDSIG:</a:t>
                      </a:r>
                    </a:p>
                    <a:p>
                      <a:pPr marR="0" algn="ctr" rtl="0"/>
                      <a:r>
                        <a:rPr lang="en-GB" sz="1000" b="0" i="0" u="none" strike="noStrike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</a:rPr>
                        <a:t>HVILKEN BLE</a:t>
                      </a:r>
                    </a:p>
                    <a:p>
                      <a:pPr marR="0" algn="ctr" rtl="0"/>
                      <a:r>
                        <a:rPr lang="en-GB" sz="1000" b="0" i="0" u="none" strike="noStrike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</a:rPr>
                        <a:t>ABSORBERER MEST VAND</a:t>
                      </a:r>
                    </a:p>
                    <a:p>
                      <a:pPr marR="0" algn="ctr" rtl="0"/>
                      <a:r>
                        <a:rPr lang="en-GB" sz="1000" b="0" i="0" u="none" strike="noStrike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</a:rPr>
                        <a:t>(1-5, </a:t>
                      </a:r>
                      <a:r>
                        <a:rPr lang="en-GB" sz="1000" b="0" i="0" u="none" strike="noStrike" baseline="0" dirty="0" err="1" smtClean="0">
                          <a:solidFill>
                            <a:schemeClr val="bg1"/>
                          </a:solidFill>
                          <a:latin typeface="Neo Sans Std" pitchFamily="34" charset="0"/>
                        </a:rPr>
                        <a:t>hvor</a:t>
                      </a:r>
                      <a:r>
                        <a:rPr lang="en-GB" sz="1000" b="0" i="0" u="none" strike="noStrike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</a:rPr>
                        <a:t> 1 </a:t>
                      </a:r>
                      <a:r>
                        <a:rPr lang="en-GB" sz="1000" b="0" i="0" u="none" strike="noStrike" baseline="0" dirty="0" err="1" smtClean="0">
                          <a:solidFill>
                            <a:schemeClr val="bg1"/>
                          </a:solidFill>
                          <a:latin typeface="Neo Sans Std" pitchFamily="34" charset="0"/>
                        </a:rPr>
                        <a:t>absorberer</a:t>
                      </a:r>
                      <a:r>
                        <a:rPr lang="en-GB" sz="1000" b="0" i="0" u="none" strike="noStrike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</a:rPr>
                        <a:t> </a:t>
                      </a:r>
                      <a:r>
                        <a:rPr lang="en-GB" sz="1000" b="0" i="0" u="none" strike="noStrike" baseline="0" dirty="0" err="1" smtClean="0">
                          <a:solidFill>
                            <a:schemeClr val="bg1"/>
                          </a:solidFill>
                          <a:latin typeface="Neo Sans Std" pitchFamily="34" charset="0"/>
                        </a:rPr>
                        <a:t>mest</a:t>
                      </a:r>
                      <a:r>
                        <a:rPr lang="en-GB" sz="1000" b="0" i="0" u="none" strike="noStrike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</a:rPr>
                        <a:t>)</a:t>
                      </a:r>
                    </a:p>
                  </a:txBody>
                  <a:tcPr anchor="ctr">
                    <a:solidFill>
                      <a:srgbClr val="8DC63F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/>
                      <a:r>
                        <a:rPr lang="en-GB" sz="1000" b="0" i="0" u="none" strike="noStrike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</a:rPr>
                        <a:t>MÅLING:</a:t>
                      </a:r>
                    </a:p>
                    <a:p>
                      <a:pPr marR="0" algn="ctr" rtl="0"/>
                      <a:r>
                        <a:rPr lang="en-GB" sz="1000" b="0" i="0" u="none" strike="noStrike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</a:rPr>
                        <a:t>MÆNGDE VAND</a:t>
                      </a:r>
                    </a:p>
                    <a:p>
                      <a:pPr marR="0" algn="ctr" rtl="0"/>
                      <a:r>
                        <a:rPr lang="en-GB" sz="1000" b="0" i="0" u="none" strike="noStrike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</a:rPr>
                        <a:t>ABSORBERET</a:t>
                      </a:r>
                    </a:p>
                    <a:p>
                      <a:pPr marR="0" algn="ctr" rtl="0"/>
                      <a:r>
                        <a:rPr lang="en-GB" sz="1000" b="0" i="0" u="none" strike="noStrike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</a:rPr>
                        <a:t>(ml)</a:t>
                      </a:r>
                    </a:p>
                  </a:txBody>
                  <a:tcPr anchor="ctr">
                    <a:solidFill>
                      <a:srgbClr val="8DC63F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/>
                      <a:r>
                        <a:rPr lang="en-GB" sz="1000" b="0" i="0" u="none" strike="noStrike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</a:rPr>
                        <a:t>RESULTAT</a:t>
                      </a:r>
                    </a:p>
                    <a:p>
                      <a:pPr marR="0" algn="ctr" rtl="0"/>
                      <a:r>
                        <a:rPr lang="en-GB" sz="1000" b="0" i="0" u="none" strike="noStrike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</a:rPr>
                        <a:t>(1-5, </a:t>
                      </a:r>
                      <a:r>
                        <a:rPr lang="en-GB" sz="1000" b="0" i="0" u="none" strike="noStrike" baseline="0" dirty="0" err="1" smtClean="0">
                          <a:solidFill>
                            <a:schemeClr val="bg1"/>
                          </a:solidFill>
                          <a:latin typeface="Neo Sans Std" pitchFamily="34" charset="0"/>
                        </a:rPr>
                        <a:t>hvor</a:t>
                      </a:r>
                      <a:r>
                        <a:rPr lang="en-GB" sz="1000" b="0" i="0" u="none" strike="noStrike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</a:rPr>
                        <a:t> 1 </a:t>
                      </a:r>
                      <a:r>
                        <a:rPr lang="en-GB" sz="1000" b="0" i="0" u="none" strike="noStrike" baseline="0" dirty="0" err="1" smtClean="0">
                          <a:solidFill>
                            <a:schemeClr val="bg1"/>
                          </a:solidFill>
                          <a:latin typeface="Neo Sans Std" pitchFamily="34" charset="0"/>
                        </a:rPr>
                        <a:t>absorberer</a:t>
                      </a:r>
                      <a:r>
                        <a:rPr lang="en-GB" sz="1000" b="0" i="0" u="none" strike="noStrike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</a:rPr>
                        <a:t> </a:t>
                      </a:r>
                      <a:r>
                        <a:rPr lang="en-GB" sz="1000" b="0" i="0" u="none" strike="noStrike" baseline="0" dirty="0" err="1" smtClean="0">
                          <a:solidFill>
                            <a:schemeClr val="bg1"/>
                          </a:solidFill>
                          <a:latin typeface="Neo Sans Std" pitchFamily="34" charset="0"/>
                        </a:rPr>
                        <a:t>mest</a:t>
                      </a:r>
                      <a:r>
                        <a:rPr lang="en-GB" sz="1000" b="0" i="0" u="none" strike="noStrike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</a:rPr>
                        <a:t>)	</a:t>
                      </a:r>
                    </a:p>
                  </a:txBody>
                  <a:tcPr anchor="ctr">
                    <a:solidFill>
                      <a:srgbClr val="8DC63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GB" sz="1000" b="0" i="0" u="none" strike="noStrike" kern="1200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MÅLING</a:t>
                      </a:r>
                    </a:p>
                    <a:p>
                      <a:pPr algn="ctr" rtl="0"/>
                      <a:r>
                        <a:rPr lang="en-GB" sz="1000" b="0" i="0" u="none" strike="noStrike" kern="1200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KONTROLBLE:</a:t>
                      </a:r>
                    </a:p>
                    <a:p>
                      <a:pPr algn="ctr" rtl="0"/>
                      <a:r>
                        <a:rPr lang="en-GB" sz="1000" b="0" i="0" u="none" strike="noStrike" kern="1200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MÆNGDE VAND</a:t>
                      </a:r>
                    </a:p>
                    <a:p>
                      <a:pPr algn="ctr" rtl="0"/>
                      <a:r>
                        <a:rPr lang="en-GB" sz="1000" b="0" i="0" u="none" strike="noStrike" kern="1200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ABSORBERET</a:t>
                      </a:r>
                    </a:p>
                    <a:p>
                      <a:pPr algn="ctr" rtl="0"/>
                      <a:r>
                        <a:rPr lang="en-GB" sz="1000" b="0" i="0" u="none" strike="noStrike" kern="1200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(ml)</a:t>
                      </a:r>
                    </a:p>
                  </a:txBody>
                  <a:tcPr anchor="ctr">
                    <a:solidFill>
                      <a:srgbClr val="8DC63F"/>
                    </a:solidFill>
                  </a:tcPr>
                </a:tc>
              </a:tr>
              <a:tr h="576000"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</a:tr>
              <a:tr h="576000"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</a:tr>
              <a:tr h="576000"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</a:tr>
              <a:tr h="576000"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</a:tr>
              <a:tr h="576000"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itel 2"/>
          <p:cNvSpPr>
            <a:spLocks noGrp="1"/>
          </p:cNvSpPr>
          <p:nvPr>
            <p:ph type="title"/>
          </p:nvPr>
        </p:nvSpPr>
        <p:spPr>
          <a:xfrm>
            <a:off x="457200" y="665820"/>
            <a:ext cx="8229600" cy="1143000"/>
          </a:xfrm>
        </p:spPr>
        <p:txBody>
          <a:bodyPr>
            <a:noAutofit/>
          </a:bodyPr>
          <a:lstStyle/>
          <a:p>
            <a:r>
              <a:rPr lang="da-DK" sz="2800" dirty="0" smtClean="0"/>
              <a:t>SKEMA TIL ELEVDESIGN </a:t>
            </a:r>
            <a:br>
              <a:rPr lang="da-DK" sz="2800" dirty="0" smtClean="0"/>
            </a:br>
            <a:r>
              <a:rPr lang="da-DK" sz="2800" dirty="0" smtClean="0"/>
              <a:t>&amp;</a:t>
            </a:r>
            <a:br>
              <a:rPr lang="da-DK" sz="2800" dirty="0" smtClean="0"/>
            </a:br>
            <a:r>
              <a:rPr lang="da-DK" sz="2800" dirty="0" smtClean="0"/>
              <a:t>UNDERSØGELSESSKEMA TIL DTU-UNDERSØGELSE</a:t>
            </a:r>
            <a:endParaRPr lang="da-DK" sz="2800" dirty="0"/>
          </a:p>
        </p:txBody>
      </p:sp>
    </p:spTree>
    <p:extLst>
      <p:ext uri="{BB962C8B-B14F-4D97-AF65-F5344CB8AC3E}">
        <p14:creationId xmlns:p14="http://schemas.microsoft.com/office/powerpoint/2010/main" val="414468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86E40-F47B-4572-90C1-9EA41A09E3A8}" type="slidenum">
              <a:rPr lang="da-DK" smtClean="0"/>
              <a:t>28</a:t>
            </a:fld>
            <a:endParaRPr lang="da-DK" dirty="0"/>
          </a:p>
        </p:txBody>
      </p:sp>
      <p:sp>
        <p:nvSpPr>
          <p:cNvPr id="5" name="Tekstfelt 2"/>
          <p:cNvSpPr txBox="1">
            <a:spLocks noChangeArrowheads="1"/>
          </p:cNvSpPr>
          <p:nvPr/>
        </p:nvSpPr>
        <p:spPr bwMode="auto">
          <a:xfrm>
            <a:off x="0" y="0"/>
            <a:ext cx="5426710" cy="271145"/>
          </a:xfrm>
          <a:prstGeom prst="rect">
            <a:avLst/>
          </a:prstGeom>
          <a:solidFill>
            <a:srgbClr val="8DC63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spcAft>
                <a:spcPts val="0"/>
              </a:spcAft>
            </a:pPr>
            <a:r>
              <a:rPr lang="da-DK" sz="1100" b="1" dirty="0">
                <a:solidFill>
                  <a:srgbClr val="FFFFFF"/>
                </a:solidFill>
                <a:effectLst/>
                <a:latin typeface="Calibri"/>
                <a:ea typeface="Calibri"/>
                <a:cs typeface="Calibri"/>
              </a:rPr>
              <a:t>MODUL 2-4: UNDERSØGELSER – </a:t>
            </a:r>
            <a:r>
              <a:rPr lang="da-DK" sz="1100" b="1" dirty="0" smtClean="0">
                <a:solidFill>
                  <a:srgbClr val="FFFFFF"/>
                </a:solidFill>
                <a:effectLst/>
                <a:latin typeface="Calibri"/>
                <a:ea typeface="Calibri"/>
                <a:cs typeface="Calibri"/>
              </a:rPr>
              <a:t>ABSORPTION</a:t>
            </a:r>
            <a:endParaRPr lang="da-DK" sz="1100" dirty="0">
              <a:solidFill>
                <a:srgbClr val="000000"/>
              </a:solidFill>
              <a:effectLst/>
              <a:latin typeface="Calibri"/>
              <a:ea typeface="Calibri"/>
              <a:cs typeface="Calibri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9837" y="3654025"/>
            <a:ext cx="3550896" cy="2661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el 2"/>
          <p:cNvSpPr>
            <a:spLocks noGrp="1"/>
          </p:cNvSpPr>
          <p:nvPr>
            <p:ph type="title"/>
          </p:nvPr>
        </p:nvSpPr>
        <p:spPr>
          <a:xfrm>
            <a:off x="457200" y="458670"/>
            <a:ext cx="8229600" cy="1143000"/>
          </a:xfrm>
        </p:spPr>
        <p:txBody>
          <a:bodyPr>
            <a:noAutofit/>
          </a:bodyPr>
          <a:lstStyle/>
          <a:p>
            <a:r>
              <a:rPr lang="da-DK" sz="3600" dirty="0" smtClean="0"/>
              <a:t>DTU-UNDERSØGELSE AF ABSORPTION</a:t>
            </a:r>
            <a:endParaRPr lang="da-DK" sz="36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13" r="19582" b="1935"/>
          <a:stretch/>
        </p:blipFill>
        <p:spPr bwMode="auto">
          <a:xfrm>
            <a:off x="718316" y="1850065"/>
            <a:ext cx="4213724" cy="1668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 descr="C:\Users\annha\Documents\BU2014-Materialekasse\Billeder\Afprøvning - undersoegelser\Absorption\Bleer\20160622_121015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23035" y="1953000"/>
            <a:ext cx="2494370" cy="1836040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Lige pilforbindelse 2"/>
          <p:cNvCxnSpPr/>
          <p:nvPr/>
        </p:nvCxnSpPr>
        <p:spPr>
          <a:xfrm>
            <a:off x="5112060" y="2684537"/>
            <a:ext cx="405045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Lige pilforbindelse 10"/>
          <p:cNvCxnSpPr/>
          <p:nvPr/>
        </p:nvCxnSpPr>
        <p:spPr>
          <a:xfrm flipH="1">
            <a:off x="5922150" y="4059070"/>
            <a:ext cx="273538" cy="225025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670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86E40-F47B-4572-90C1-9EA41A09E3A8}" type="slidenum">
              <a:rPr lang="da-DK" smtClean="0"/>
              <a:t>29</a:t>
            </a:fld>
            <a:endParaRPr lang="da-DK" dirty="0"/>
          </a:p>
        </p:txBody>
      </p:sp>
      <p:sp>
        <p:nvSpPr>
          <p:cNvPr id="5" name="Tekstfelt 2"/>
          <p:cNvSpPr txBox="1">
            <a:spLocks noChangeArrowheads="1"/>
          </p:cNvSpPr>
          <p:nvPr/>
        </p:nvSpPr>
        <p:spPr bwMode="auto">
          <a:xfrm>
            <a:off x="0" y="0"/>
            <a:ext cx="5426710" cy="271145"/>
          </a:xfrm>
          <a:prstGeom prst="rect">
            <a:avLst/>
          </a:prstGeom>
          <a:solidFill>
            <a:srgbClr val="8DC63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spcAft>
                <a:spcPts val="0"/>
              </a:spcAft>
            </a:pPr>
            <a:r>
              <a:rPr lang="da-DK" sz="1100" b="1" dirty="0">
                <a:solidFill>
                  <a:srgbClr val="FFFFFF"/>
                </a:solidFill>
                <a:effectLst/>
                <a:latin typeface="Calibri"/>
                <a:ea typeface="Calibri"/>
                <a:cs typeface="Calibri"/>
              </a:rPr>
              <a:t>MODUL 2-4: UNDERSØGELSER – </a:t>
            </a:r>
            <a:r>
              <a:rPr lang="da-DK" sz="1100" b="1" dirty="0" smtClean="0">
                <a:solidFill>
                  <a:srgbClr val="FFFFFF"/>
                </a:solidFill>
                <a:effectLst/>
                <a:latin typeface="Calibri"/>
                <a:ea typeface="Calibri"/>
                <a:cs typeface="Calibri"/>
              </a:rPr>
              <a:t>ABSORPTION</a:t>
            </a:r>
            <a:endParaRPr lang="da-DK" sz="1100" dirty="0">
              <a:solidFill>
                <a:srgbClr val="000000"/>
              </a:solidFill>
              <a:effectLst/>
              <a:latin typeface="Calibri"/>
              <a:ea typeface="Calibri"/>
              <a:cs typeface="Calibri"/>
            </a:endParaRPr>
          </a:p>
        </p:txBody>
      </p:sp>
      <p:sp>
        <p:nvSpPr>
          <p:cNvPr id="6" name="Titel 2"/>
          <p:cNvSpPr>
            <a:spLocks noGrp="1"/>
          </p:cNvSpPr>
          <p:nvPr>
            <p:ph type="title"/>
          </p:nvPr>
        </p:nvSpPr>
        <p:spPr>
          <a:xfrm>
            <a:off x="457200" y="458670"/>
            <a:ext cx="8229600" cy="1143000"/>
          </a:xfrm>
        </p:spPr>
        <p:txBody>
          <a:bodyPr>
            <a:noAutofit/>
          </a:bodyPr>
          <a:lstStyle/>
          <a:p>
            <a:r>
              <a:rPr lang="da-DK" sz="3600" dirty="0" smtClean="0"/>
              <a:t>DTU-UNDERSØGELSE AF ABSORPTION</a:t>
            </a:r>
            <a:endParaRPr lang="da-DK" sz="3600" dirty="0"/>
          </a:p>
        </p:txBody>
      </p:sp>
      <p:pic>
        <p:nvPicPr>
          <p:cNvPr id="14338" name="Picture 2" descr="C:\Users\annha\Documents\BU2014-Materialekasse\Billeder\Afprøvning - undersoegelser\Absorption\Bleer - Thea\DSC_0308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98172" y="1898830"/>
            <a:ext cx="5747657" cy="380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8022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86E40-F47B-4572-90C1-9EA41A09E3A8}" type="slidenum">
              <a:rPr lang="da-DK" smtClean="0"/>
              <a:t>3</a:t>
            </a:fld>
            <a:endParaRPr lang="da-DK" dirty="0"/>
          </a:p>
        </p:txBody>
      </p:sp>
      <p:sp>
        <p:nvSpPr>
          <p:cNvPr id="3" name="Tekstfelt 2"/>
          <p:cNvSpPr txBox="1">
            <a:spLocks noChangeArrowheads="1"/>
          </p:cNvSpPr>
          <p:nvPr/>
        </p:nvSpPr>
        <p:spPr bwMode="auto">
          <a:xfrm>
            <a:off x="1858645" y="2644170"/>
            <a:ext cx="5426710" cy="1569660"/>
          </a:xfrm>
          <a:prstGeom prst="rect">
            <a:avLst/>
          </a:prstGeom>
          <a:solidFill>
            <a:srgbClr val="4978BC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spcAft>
                <a:spcPts val="0"/>
              </a:spcAft>
            </a:pPr>
            <a:r>
              <a:rPr lang="da-DK" sz="3200" b="1" dirty="0">
                <a:solidFill>
                  <a:srgbClr val="FFFFFF"/>
                </a:solidFill>
                <a:effectLst/>
                <a:latin typeface="Calibri"/>
                <a:ea typeface="Calibri"/>
                <a:cs typeface="Calibri"/>
              </a:rPr>
              <a:t>MODUL 1: </a:t>
            </a:r>
            <a:endParaRPr lang="da-DK" sz="3200" b="1" dirty="0" smtClean="0">
              <a:solidFill>
                <a:srgbClr val="FFFFFF"/>
              </a:solidFill>
              <a:effectLst/>
              <a:latin typeface="Calibri"/>
              <a:ea typeface="Calibri"/>
              <a:cs typeface="Calibri"/>
            </a:endParaRPr>
          </a:p>
          <a:p>
            <a:pPr algn="ctr">
              <a:spcAft>
                <a:spcPts val="0"/>
              </a:spcAft>
            </a:pPr>
            <a:r>
              <a:rPr lang="da-DK" sz="3200" b="1" dirty="0" smtClean="0">
                <a:solidFill>
                  <a:srgbClr val="FFFFFF"/>
                </a:solidFill>
                <a:effectLst/>
                <a:latin typeface="Calibri"/>
                <a:ea typeface="Calibri"/>
                <a:cs typeface="Calibri"/>
              </a:rPr>
              <a:t>INTRODUKTION </a:t>
            </a:r>
            <a:r>
              <a:rPr lang="da-DK" sz="3200" b="1" dirty="0">
                <a:solidFill>
                  <a:srgbClr val="FFFFFF"/>
                </a:solidFill>
                <a:effectLst/>
                <a:latin typeface="Calibri"/>
                <a:ea typeface="Calibri"/>
                <a:cs typeface="Calibri"/>
              </a:rPr>
              <a:t>TIL MATERIALER OG EGENSKABER</a:t>
            </a:r>
            <a:endParaRPr lang="da-DK" sz="3200" dirty="0">
              <a:solidFill>
                <a:srgbClr val="000000"/>
              </a:solidFill>
              <a:effectLst/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10967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86E40-F47B-4572-90C1-9EA41A09E3A8}" type="slidenum">
              <a:rPr lang="da-DK" smtClean="0"/>
              <a:t>30</a:t>
            </a:fld>
            <a:endParaRPr lang="da-DK" dirty="0"/>
          </a:p>
        </p:txBody>
      </p:sp>
      <p:sp>
        <p:nvSpPr>
          <p:cNvPr id="5" name="Tekstfelt 2"/>
          <p:cNvSpPr txBox="1">
            <a:spLocks noChangeArrowheads="1"/>
          </p:cNvSpPr>
          <p:nvPr/>
        </p:nvSpPr>
        <p:spPr bwMode="auto">
          <a:xfrm>
            <a:off x="0" y="0"/>
            <a:ext cx="5426710" cy="271145"/>
          </a:xfrm>
          <a:prstGeom prst="rect">
            <a:avLst/>
          </a:prstGeom>
          <a:solidFill>
            <a:srgbClr val="8DC63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spcAft>
                <a:spcPts val="0"/>
              </a:spcAft>
            </a:pPr>
            <a:r>
              <a:rPr lang="da-DK" sz="1100" b="1" dirty="0">
                <a:solidFill>
                  <a:srgbClr val="FFFFFF"/>
                </a:solidFill>
                <a:effectLst/>
                <a:latin typeface="Calibri"/>
                <a:ea typeface="Calibri"/>
                <a:cs typeface="Calibri"/>
              </a:rPr>
              <a:t>MODUL 2-4: UNDERSØGELSER – </a:t>
            </a:r>
            <a:r>
              <a:rPr lang="da-DK" sz="1100" b="1" dirty="0" smtClean="0">
                <a:solidFill>
                  <a:srgbClr val="FFFFFF"/>
                </a:solidFill>
                <a:effectLst/>
                <a:latin typeface="Calibri"/>
                <a:ea typeface="Calibri"/>
                <a:cs typeface="Calibri"/>
              </a:rPr>
              <a:t>ABSORPTION</a:t>
            </a:r>
            <a:endParaRPr lang="da-DK" sz="1100" dirty="0">
              <a:solidFill>
                <a:srgbClr val="000000"/>
              </a:solidFill>
              <a:effectLst/>
              <a:latin typeface="Calibri"/>
              <a:ea typeface="Calibri"/>
              <a:cs typeface="Calibri"/>
            </a:endParaRPr>
          </a:p>
        </p:txBody>
      </p:sp>
      <p:sp>
        <p:nvSpPr>
          <p:cNvPr id="6" name="Titel 2"/>
          <p:cNvSpPr>
            <a:spLocks noGrp="1"/>
          </p:cNvSpPr>
          <p:nvPr>
            <p:ph type="title"/>
          </p:nvPr>
        </p:nvSpPr>
        <p:spPr>
          <a:xfrm>
            <a:off x="457200" y="458670"/>
            <a:ext cx="8229600" cy="1143000"/>
          </a:xfrm>
        </p:spPr>
        <p:txBody>
          <a:bodyPr>
            <a:noAutofit/>
          </a:bodyPr>
          <a:lstStyle/>
          <a:p>
            <a:r>
              <a:rPr lang="da-DK" sz="3600" dirty="0" smtClean="0"/>
              <a:t>HVAD BRUGES HYDROGEL TIL?</a:t>
            </a:r>
            <a:endParaRPr lang="da-DK" sz="3600" dirty="0"/>
          </a:p>
        </p:txBody>
      </p:sp>
      <p:pic>
        <p:nvPicPr>
          <p:cNvPr id="8" name="Picture 4" descr="http://w36.indonetwork.co.id/pdimage/72/2547472_p51200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1950" y="1583795"/>
            <a:ext cx="2404446" cy="1803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uppe 12"/>
          <p:cNvGrpSpPr/>
          <p:nvPr/>
        </p:nvGrpSpPr>
        <p:grpSpPr>
          <a:xfrm>
            <a:off x="566555" y="3834045"/>
            <a:ext cx="2610290" cy="2610290"/>
            <a:chOff x="746575" y="3799785"/>
            <a:chExt cx="2610290" cy="2610290"/>
          </a:xfrm>
        </p:grpSpPr>
        <p:pic>
          <p:nvPicPr>
            <p:cNvPr id="1028" name="Picture 4" descr="WPRY Blue Water Bead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575" y="3799785"/>
              <a:ext cx="2610290" cy="2610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ktangel 11"/>
            <p:cNvSpPr/>
            <p:nvPr/>
          </p:nvSpPr>
          <p:spPr>
            <a:xfrm>
              <a:off x="1376645" y="6148742"/>
              <a:ext cx="1354858" cy="184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a-DK" sz="600" i="1" dirty="0">
                  <a:solidFill>
                    <a:schemeClr val="bg1">
                      <a:lumMod val="50000"/>
                    </a:schemeClr>
                  </a:solidFill>
                  <a:latin typeface="Neo Sans Std" pitchFamily="34" charset="0"/>
                </a:rPr>
                <a:t>http://www.smartyhadaparty.com/</a:t>
              </a:r>
            </a:p>
          </p:txBody>
        </p:sp>
      </p:grpSp>
      <p:grpSp>
        <p:nvGrpSpPr>
          <p:cNvPr id="3" name="Gruppe 2"/>
          <p:cNvGrpSpPr/>
          <p:nvPr/>
        </p:nvGrpSpPr>
        <p:grpSpPr>
          <a:xfrm>
            <a:off x="3221850" y="3566373"/>
            <a:ext cx="2700000" cy="2157882"/>
            <a:chOff x="3311860" y="3303312"/>
            <a:chExt cx="2700000" cy="2157882"/>
          </a:xfrm>
        </p:grpSpPr>
        <p:pic>
          <p:nvPicPr>
            <p:cNvPr id="1029" name="Picture 5" descr="C:\Users\annha\Documents\BU2014-Materialekasse\Billeder\Illustrationer\Dollop_of_hair_gel.jp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1860" y="3303312"/>
              <a:ext cx="2700000" cy="18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ktangel 1"/>
            <p:cNvSpPr/>
            <p:nvPr/>
          </p:nvSpPr>
          <p:spPr>
            <a:xfrm>
              <a:off x="3312820" y="5184195"/>
              <a:ext cx="269904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" i="1" dirty="0">
                  <a:solidFill>
                    <a:schemeClr val="bg1">
                      <a:lumMod val="50000"/>
                    </a:schemeClr>
                  </a:solidFill>
                  <a:latin typeface="Neo Sans Std" pitchFamily="34" charset="0"/>
                </a:rPr>
                <a:t>By Steve Johnson from Valparaiso Indiana, USA - Hair Gel, CC BY 2.0, https://commons.wikimedia.org/w/index.php?curid=49215735</a:t>
              </a:r>
              <a:endParaRPr lang="da-DK" sz="600" i="1" dirty="0">
                <a:solidFill>
                  <a:schemeClr val="bg1">
                    <a:lumMod val="50000"/>
                  </a:schemeClr>
                </a:solidFill>
                <a:latin typeface="Neo Sans Std" pitchFamily="34" charset="0"/>
              </a:endParaRPr>
            </a:p>
          </p:txBody>
        </p:sp>
      </p:grpSp>
      <p:pic>
        <p:nvPicPr>
          <p:cNvPr id="1030" name="Picture 6" descr="C:\Users\annha\Documents\BU2014-Materialekasse\Billeder\Illustrationer\Contact_lens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7840" y="1583795"/>
            <a:ext cx="2624040" cy="1753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uppe 6"/>
          <p:cNvGrpSpPr/>
          <p:nvPr/>
        </p:nvGrpSpPr>
        <p:grpSpPr>
          <a:xfrm>
            <a:off x="6687235" y="2427871"/>
            <a:ext cx="1949199" cy="3494950"/>
            <a:chOff x="6687235" y="2427871"/>
            <a:chExt cx="1949199" cy="3494950"/>
          </a:xfrm>
        </p:grpSpPr>
        <p:pic>
          <p:nvPicPr>
            <p:cNvPr id="1026" name="Picture 2" descr="hydrogel in soil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7235" y="2427871"/>
              <a:ext cx="1949199" cy="3251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ktangel 14"/>
            <p:cNvSpPr/>
            <p:nvPr/>
          </p:nvSpPr>
          <p:spPr>
            <a:xfrm>
              <a:off x="6687235" y="5738155"/>
              <a:ext cx="1932210" cy="1846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" i="1" dirty="0">
                  <a:solidFill>
                    <a:schemeClr val="bg1">
                      <a:lumMod val="50000"/>
                    </a:schemeClr>
                  </a:solidFill>
                  <a:latin typeface="Neo Sans Std" pitchFamily="34" charset="0"/>
                </a:rPr>
                <a:t>http://hydrogel.info/</a:t>
              </a:r>
              <a:endParaRPr lang="da-DK" sz="600" i="1" dirty="0">
                <a:solidFill>
                  <a:schemeClr val="bg1">
                    <a:lumMod val="50000"/>
                  </a:schemeClr>
                </a:solidFill>
                <a:latin typeface="Neo Sans St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186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86E40-F47B-4572-90C1-9EA41A09E3A8}" type="slidenum">
              <a:rPr lang="da-DK" smtClean="0"/>
              <a:t>31</a:t>
            </a:fld>
            <a:endParaRPr lang="da-DK" dirty="0"/>
          </a:p>
        </p:txBody>
      </p:sp>
      <p:sp>
        <p:nvSpPr>
          <p:cNvPr id="5" name="Tekstfelt 2"/>
          <p:cNvSpPr txBox="1">
            <a:spLocks noChangeArrowheads="1"/>
          </p:cNvSpPr>
          <p:nvPr/>
        </p:nvSpPr>
        <p:spPr bwMode="auto">
          <a:xfrm>
            <a:off x="0" y="0"/>
            <a:ext cx="5426710" cy="271145"/>
          </a:xfrm>
          <a:prstGeom prst="rect">
            <a:avLst/>
          </a:prstGeom>
          <a:solidFill>
            <a:srgbClr val="8DC63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spcAft>
                <a:spcPts val="0"/>
              </a:spcAft>
            </a:pPr>
            <a:r>
              <a:rPr lang="da-DK" sz="1100" b="1" dirty="0">
                <a:solidFill>
                  <a:srgbClr val="FFFFFF"/>
                </a:solidFill>
                <a:effectLst/>
                <a:latin typeface="Calibri"/>
                <a:ea typeface="Calibri"/>
                <a:cs typeface="Calibri"/>
              </a:rPr>
              <a:t>MODUL 2-4: UNDERSØGELSER – </a:t>
            </a:r>
            <a:r>
              <a:rPr lang="da-DK" sz="11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VISKOSITET</a:t>
            </a:r>
            <a:endParaRPr lang="da-DK" sz="1100" dirty="0">
              <a:solidFill>
                <a:srgbClr val="000000"/>
              </a:solidFill>
              <a:effectLst/>
              <a:latin typeface="Calibri"/>
              <a:ea typeface="Calibri"/>
              <a:cs typeface="Calibri"/>
            </a:endParaRPr>
          </a:p>
        </p:txBody>
      </p:sp>
      <p:graphicFrame>
        <p:nvGraphicFramePr>
          <p:cNvPr id="9" name="Tabel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6915797"/>
              </p:ext>
            </p:extLst>
          </p:nvPr>
        </p:nvGraphicFramePr>
        <p:xfrm>
          <a:off x="476545" y="1299200"/>
          <a:ext cx="7875876" cy="4290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78440"/>
                <a:gridCol w="2306706"/>
                <a:gridCol w="1845365"/>
                <a:gridCol w="1845365"/>
              </a:tblGrid>
              <a:tr h="1440000">
                <a:tc>
                  <a:txBody>
                    <a:bodyPr/>
                    <a:lstStyle/>
                    <a:p>
                      <a:pPr marR="0" algn="ctr" rtl="0"/>
                      <a:r>
                        <a:rPr lang="en-GB" sz="1200" b="1" i="0" u="none" strike="noStrike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</a:rPr>
                        <a:t>VÆSKE</a:t>
                      </a:r>
                      <a:endParaRPr lang="da-DK" sz="1800" b="1" i="0" u="none" strike="noStrike" baseline="0" dirty="0" smtClean="0">
                        <a:solidFill>
                          <a:schemeClr val="bg1"/>
                        </a:solidFill>
                        <a:latin typeface="Neo Sans Std" pitchFamily="34" charset="0"/>
                      </a:endParaRPr>
                    </a:p>
                  </a:txBody>
                  <a:tcPr anchor="ctr">
                    <a:solidFill>
                      <a:srgbClr val="8DC63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da-DK" sz="1200" b="1" i="0" u="none" strike="noStrike" kern="1200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FORUDSIG:</a:t>
                      </a:r>
                    </a:p>
                    <a:p>
                      <a:pPr algn="ctr" rtl="0"/>
                      <a:r>
                        <a:rPr lang="da-DK" sz="1200" b="1" i="0" u="none" strike="noStrike" kern="1200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VÆSKENS VISKOSITET</a:t>
                      </a:r>
                    </a:p>
                    <a:p>
                      <a:pPr algn="ctr" rtl="0"/>
                      <a:r>
                        <a:rPr lang="da-DK" sz="1200" b="0" i="0" u="none" strike="noStrike" kern="1200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(1 har lavest viskositet,</a:t>
                      </a:r>
                    </a:p>
                    <a:p>
                      <a:pPr algn="ctr" rtl="0"/>
                      <a:r>
                        <a:rPr lang="da-DK" sz="1200" b="0" i="0" u="none" strike="noStrike" kern="1200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3 højest)</a:t>
                      </a:r>
                      <a:endParaRPr lang="da-DK" sz="1800" b="0" i="0" u="none" strike="noStrike" baseline="0" dirty="0" smtClean="0">
                        <a:solidFill>
                          <a:schemeClr val="bg1"/>
                        </a:solidFill>
                        <a:latin typeface="Neo Sans Std" pitchFamily="34" charset="0"/>
                      </a:endParaRPr>
                    </a:p>
                  </a:txBody>
                  <a:tcPr anchor="ctr">
                    <a:solidFill>
                      <a:srgbClr val="8DC63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GB" sz="1200" b="1" i="0" u="none" strike="noStrike" kern="1200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MÅLING:</a:t>
                      </a:r>
                    </a:p>
                    <a:p>
                      <a:pPr algn="ctr" rtl="0"/>
                      <a:r>
                        <a:rPr lang="en-GB" sz="1200" b="0" i="0" u="none" strike="noStrike" kern="1200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(</a:t>
                      </a:r>
                      <a:r>
                        <a:rPr lang="en-GB" sz="1200" b="0" i="0" u="none" strike="noStrike" kern="1200" baseline="0" dirty="0" err="1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udfylder</a:t>
                      </a:r>
                      <a:r>
                        <a:rPr lang="en-GB" sz="1200" b="0" i="0" u="none" strike="noStrike" kern="1200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algn="ctr" rtl="0"/>
                      <a:r>
                        <a:rPr lang="en-GB" sz="1200" b="0" i="0" u="none" strike="noStrike" kern="1200" baseline="0" dirty="0" err="1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lærer</a:t>
                      </a:r>
                      <a:r>
                        <a:rPr lang="en-GB" sz="1200" b="0" i="0" u="none" strike="noStrike" kern="1200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/</a:t>
                      </a:r>
                      <a:r>
                        <a:rPr lang="en-GB" sz="1200" b="0" i="0" u="none" strike="noStrike" kern="1200" baseline="0" dirty="0" err="1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elever</a:t>
                      </a:r>
                      <a:r>
                        <a:rPr lang="en-GB" sz="1200" b="0" i="0" u="none" strike="noStrike" kern="1200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)</a:t>
                      </a:r>
                      <a:endParaRPr lang="da-DK" sz="1200" b="0" i="0" u="none" strike="noStrike" baseline="0" dirty="0" smtClean="0">
                        <a:solidFill>
                          <a:schemeClr val="bg1"/>
                        </a:solidFill>
                        <a:latin typeface="Neo Sans Std" pitchFamily="34" charset="0"/>
                      </a:endParaRPr>
                    </a:p>
                  </a:txBody>
                  <a:tcPr anchor="ctr">
                    <a:solidFill>
                      <a:srgbClr val="8DC63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da-DK" sz="1200" b="1" i="0" u="none" strike="noStrike" kern="1200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RESULTAT:</a:t>
                      </a:r>
                    </a:p>
                    <a:p>
                      <a:pPr algn="ctr" rtl="0"/>
                      <a:r>
                        <a:rPr lang="da-DK" sz="1200" b="1" i="0" u="none" strike="noStrike" kern="1200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VÆSKENS VISKOSITET</a:t>
                      </a:r>
                    </a:p>
                    <a:p>
                      <a:pPr algn="ctr" rtl="0"/>
                      <a:r>
                        <a:rPr lang="da-DK" sz="1200" b="0" i="0" u="none" strike="noStrike" kern="1200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(1 har lavest viskositet, </a:t>
                      </a:r>
                    </a:p>
                    <a:p>
                      <a:pPr algn="ctr" rtl="0"/>
                      <a:r>
                        <a:rPr lang="da-DK" sz="1200" b="0" i="0" u="none" strike="noStrike" kern="1200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3 højest)</a:t>
                      </a:r>
                      <a:endParaRPr lang="da-DK" sz="1800" b="0" i="0" u="none" strike="noStrike" baseline="0" dirty="0" smtClean="0">
                        <a:solidFill>
                          <a:schemeClr val="bg1"/>
                        </a:solidFill>
                        <a:latin typeface="Neo Sans Std" pitchFamily="34" charset="0"/>
                      </a:endParaRPr>
                    </a:p>
                  </a:txBody>
                  <a:tcPr anchor="ctr">
                    <a:solidFill>
                      <a:srgbClr val="8DC63F"/>
                    </a:solidFill>
                  </a:tcPr>
                </a:tc>
              </a:tr>
              <a:tr h="705163"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</a:tr>
              <a:tr h="714959"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</a:tr>
              <a:tr h="714959"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</a:tr>
              <a:tr h="714959"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893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86E40-F47B-4572-90C1-9EA41A09E3A8}" type="slidenum">
              <a:rPr lang="da-DK" smtClean="0"/>
              <a:t>32</a:t>
            </a:fld>
            <a:endParaRPr lang="da-DK" dirty="0"/>
          </a:p>
        </p:txBody>
      </p:sp>
      <p:sp>
        <p:nvSpPr>
          <p:cNvPr id="5" name="Tekstfelt 2"/>
          <p:cNvSpPr txBox="1">
            <a:spLocks noChangeArrowheads="1"/>
          </p:cNvSpPr>
          <p:nvPr/>
        </p:nvSpPr>
        <p:spPr bwMode="auto">
          <a:xfrm>
            <a:off x="0" y="0"/>
            <a:ext cx="5426710" cy="271145"/>
          </a:xfrm>
          <a:prstGeom prst="rect">
            <a:avLst/>
          </a:prstGeom>
          <a:solidFill>
            <a:srgbClr val="8DC63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spcAft>
                <a:spcPts val="0"/>
              </a:spcAft>
            </a:pPr>
            <a:r>
              <a:rPr lang="da-DK" sz="1100" b="1" dirty="0">
                <a:solidFill>
                  <a:srgbClr val="FFFFFF"/>
                </a:solidFill>
                <a:effectLst/>
                <a:latin typeface="Calibri"/>
                <a:ea typeface="Calibri"/>
                <a:cs typeface="Calibri"/>
              </a:rPr>
              <a:t>MODUL 2-4: UNDERSØGELSER – </a:t>
            </a:r>
            <a:r>
              <a:rPr lang="da-DK" sz="1100" b="1" dirty="0" smtClean="0">
                <a:solidFill>
                  <a:srgbClr val="FFFFFF"/>
                </a:solidFill>
                <a:effectLst/>
                <a:latin typeface="Calibri"/>
                <a:ea typeface="Calibri"/>
                <a:cs typeface="Calibri"/>
              </a:rPr>
              <a:t>ABSORPTION</a:t>
            </a:r>
            <a:endParaRPr lang="da-DK" sz="1100" dirty="0">
              <a:solidFill>
                <a:srgbClr val="000000"/>
              </a:solidFill>
              <a:effectLst/>
              <a:latin typeface="Calibri"/>
              <a:ea typeface="Calibri"/>
              <a:cs typeface="Calibri"/>
            </a:endParaRPr>
          </a:p>
        </p:txBody>
      </p:sp>
      <p:sp>
        <p:nvSpPr>
          <p:cNvPr id="6" name="Titel 2"/>
          <p:cNvSpPr>
            <a:spLocks noGrp="1"/>
          </p:cNvSpPr>
          <p:nvPr>
            <p:ph type="title"/>
          </p:nvPr>
        </p:nvSpPr>
        <p:spPr>
          <a:xfrm>
            <a:off x="457200" y="458670"/>
            <a:ext cx="8229600" cy="1143000"/>
          </a:xfrm>
        </p:spPr>
        <p:txBody>
          <a:bodyPr>
            <a:noAutofit/>
          </a:bodyPr>
          <a:lstStyle/>
          <a:p>
            <a:r>
              <a:rPr lang="da-DK" sz="3600" dirty="0" smtClean="0"/>
              <a:t>DTU-UNDERSØGELSE 1 AF VISKOSITET:</a:t>
            </a:r>
            <a:br>
              <a:rPr lang="da-DK" sz="3600" dirty="0" smtClean="0"/>
            </a:br>
            <a:r>
              <a:rPr lang="da-DK" sz="3600" dirty="0" smtClean="0"/>
              <a:t>‘LØ’B OM KAP’</a:t>
            </a:r>
            <a:endParaRPr lang="da-DK" sz="3600" dirty="0"/>
          </a:p>
        </p:txBody>
      </p:sp>
      <p:cxnSp>
        <p:nvCxnSpPr>
          <p:cNvPr id="3" name="Lige pilforbindelse 2"/>
          <p:cNvCxnSpPr/>
          <p:nvPr/>
        </p:nvCxnSpPr>
        <p:spPr>
          <a:xfrm>
            <a:off x="3581890" y="3779875"/>
            <a:ext cx="405045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Lige pilforbindelse 10"/>
          <p:cNvCxnSpPr/>
          <p:nvPr/>
        </p:nvCxnSpPr>
        <p:spPr>
          <a:xfrm>
            <a:off x="6183353" y="3779875"/>
            <a:ext cx="380417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Billed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258" y="1896825"/>
            <a:ext cx="2919334" cy="1757200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258" y="3879050"/>
            <a:ext cx="2909602" cy="1751726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3790" y="2429875"/>
            <a:ext cx="1653635" cy="2700000"/>
          </a:xfrm>
          <a:prstGeom prst="rect">
            <a:avLst/>
          </a:prstGeom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16720" y="2303875"/>
            <a:ext cx="2151575" cy="29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63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86E40-F47B-4572-90C1-9EA41A09E3A8}" type="slidenum">
              <a:rPr lang="da-DK" smtClean="0"/>
              <a:t>33</a:t>
            </a:fld>
            <a:endParaRPr lang="da-DK" dirty="0"/>
          </a:p>
        </p:txBody>
      </p:sp>
      <p:sp>
        <p:nvSpPr>
          <p:cNvPr id="5" name="Tekstfelt 2"/>
          <p:cNvSpPr txBox="1">
            <a:spLocks noChangeArrowheads="1"/>
          </p:cNvSpPr>
          <p:nvPr/>
        </p:nvSpPr>
        <p:spPr bwMode="auto">
          <a:xfrm>
            <a:off x="0" y="0"/>
            <a:ext cx="5426710" cy="271145"/>
          </a:xfrm>
          <a:prstGeom prst="rect">
            <a:avLst/>
          </a:prstGeom>
          <a:solidFill>
            <a:srgbClr val="8DC63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spcAft>
                <a:spcPts val="0"/>
              </a:spcAft>
            </a:pPr>
            <a:r>
              <a:rPr lang="da-DK" sz="1100" b="1" dirty="0">
                <a:solidFill>
                  <a:srgbClr val="FFFFFF"/>
                </a:solidFill>
                <a:effectLst/>
                <a:latin typeface="Calibri"/>
                <a:ea typeface="Calibri"/>
                <a:cs typeface="Calibri"/>
              </a:rPr>
              <a:t>MODUL 2-4: UNDERSØGELSER – </a:t>
            </a:r>
            <a:r>
              <a:rPr lang="da-DK" sz="11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VISKOSITET</a:t>
            </a:r>
            <a:endParaRPr lang="da-DK" sz="1100" dirty="0">
              <a:solidFill>
                <a:srgbClr val="000000"/>
              </a:solidFill>
              <a:effectLst/>
              <a:latin typeface="Calibri"/>
              <a:ea typeface="Calibri"/>
              <a:cs typeface="Calibri"/>
            </a:endParaRPr>
          </a:p>
        </p:txBody>
      </p:sp>
      <p:graphicFrame>
        <p:nvGraphicFramePr>
          <p:cNvPr id="9" name="Tabel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1520612"/>
              </p:ext>
            </p:extLst>
          </p:nvPr>
        </p:nvGraphicFramePr>
        <p:xfrm>
          <a:off x="476545" y="1839260"/>
          <a:ext cx="7875876" cy="4290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78440"/>
                <a:gridCol w="2306706"/>
                <a:gridCol w="1845365"/>
                <a:gridCol w="1845365"/>
              </a:tblGrid>
              <a:tr h="1440000">
                <a:tc>
                  <a:txBody>
                    <a:bodyPr/>
                    <a:lstStyle/>
                    <a:p>
                      <a:pPr marR="0" algn="ctr" rtl="0"/>
                      <a:r>
                        <a:rPr lang="en-GB" sz="1200" b="1" i="0" u="none" strike="noStrike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</a:rPr>
                        <a:t>VÆSKE</a:t>
                      </a:r>
                      <a:endParaRPr lang="da-DK" sz="1800" b="1" i="0" u="none" strike="noStrike" baseline="0" dirty="0" smtClean="0">
                        <a:solidFill>
                          <a:schemeClr val="bg1"/>
                        </a:solidFill>
                        <a:latin typeface="Neo Sans Std" pitchFamily="34" charset="0"/>
                      </a:endParaRPr>
                    </a:p>
                  </a:txBody>
                  <a:tcPr anchor="ctr">
                    <a:solidFill>
                      <a:srgbClr val="8DC63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da-DK" sz="1200" b="1" i="0" u="none" strike="noStrike" kern="1200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FORUDSIG:</a:t>
                      </a:r>
                    </a:p>
                    <a:p>
                      <a:pPr algn="ctr" rtl="0"/>
                      <a:r>
                        <a:rPr lang="da-DK" sz="1200" b="1" i="0" u="none" strike="noStrike" kern="1200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VÆSKENS VISKOSITET</a:t>
                      </a:r>
                    </a:p>
                    <a:p>
                      <a:pPr algn="ctr" rtl="0"/>
                      <a:r>
                        <a:rPr lang="da-DK" sz="1200" b="0" i="0" u="none" strike="noStrike" kern="1200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(1 har lavest viskositet,</a:t>
                      </a:r>
                    </a:p>
                    <a:p>
                      <a:pPr algn="ctr" rtl="0"/>
                      <a:r>
                        <a:rPr lang="da-DK" sz="1200" b="0" i="0" u="none" strike="noStrike" kern="1200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3 højest)</a:t>
                      </a:r>
                      <a:endParaRPr lang="da-DK" sz="1800" b="0" i="0" u="none" strike="noStrike" baseline="0" dirty="0" smtClean="0">
                        <a:solidFill>
                          <a:schemeClr val="bg1"/>
                        </a:solidFill>
                        <a:latin typeface="Neo Sans Std" pitchFamily="34" charset="0"/>
                      </a:endParaRPr>
                    </a:p>
                  </a:txBody>
                  <a:tcPr anchor="ctr">
                    <a:solidFill>
                      <a:srgbClr val="8DC63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da-DK" sz="1200" b="1" i="0" u="none" strike="noStrike" kern="1200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RÆKKEFØLGE:</a:t>
                      </a:r>
                    </a:p>
                    <a:p>
                      <a:pPr algn="ctr" rtl="0"/>
                      <a:r>
                        <a:rPr lang="da-DK" sz="1100" b="0" i="0" u="none" strike="noStrike" kern="1200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(1 for den hurtigste væske,</a:t>
                      </a:r>
                    </a:p>
                    <a:p>
                      <a:pPr algn="ctr" rtl="0"/>
                      <a:r>
                        <a:rPr lang="da-DK" sz="1100" b="0" i="0" u="none" strike="noStrike" kern="1200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4 for den langsommeste)</a:t>
                      </a:r>
                      <a:endParaRPr lang="da-DK" sz="1200" b="0" i="0" u="none" strike="noStrike" baseline="0" dirty="0" smtClean="0">
                        <a:solidFill>
                          <a:schemeClr val="bg1"/>
                        </a:solidFill>
                        <a:latin typeface="Neo Sans Std" pitchFamily="34" charset="0"/>
                      </a:endParaRPr>
                    </a:p>
                  </a:txBody>
                  <a:tcPr anchor="ctr">
                    <a:solidFill>
                      <a:srgbClr val="8DC63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da-DK" sz="1200" b="1" i="0" u="none" strike="noStrike" kern="1200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RESULTAT:</a:t>
                      </a:r>
                    </a:p>
                    <a:p>
                      <a:pPr algn="ctr" rtl="0"/>
                      <a:r>
                        <a:rPr lang="da-DK" sz="1200" b="1" i="0" u="none" strike="noStrike" kern="1200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VÆSKENS VISKOSITET</a:t>
                      </a:r>
                    </a:p>
                    <a:p>
                      <a:pPr algn="ctr" rtl="0"/>
                      <a:r>
                        <a:rPr lang="da-DK" sz="1200" b="0" i="0" u="none" strike="noStrike" kern="1200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(1 har lavest viskositet, </a:t>
                      </a:r>
                    </a:p>
                    <a:p>
                      <a:pPr algn="ctr" rtl="0"/>
                      <a:r>
                        <a:rPr lang="da-DK" sz="1200" b="0" i="0" u="none" strike="noStrike" kern="1200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3 højest)</a:t>
                      </a:r>
                      <a:endParaRPr lang="da-DK" sz="1800" b="0" i="0" u="none" strike="noStrike" baseline="0" dirty="0" smtClean="0">
                        <a:solidFill>
                          <a:schemeClr val="bg1"/>
                        </a:solidFill>
                        <a:latin typeface="Neo Sans Std" pitchFamily="34" charset="0"/>
                      </a:endParaRPr>
                    </a:p>
                  </a:txBody>
                  <a:tcPr anchor="ctr">
                    <a:solidFill>
                      <a:srgbClr val="8DC63F"/>
                    </a:solidFill>
                  </a:tcPr>
                </a:tc>
              </a:tr>
              <a:tr h="705163"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</a:tr>
              <a:tr h="714959"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</a:tr>
              <a:tr h="714959"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</a:tr>
              <a:tr h="714959"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itel 2"/>
          <p:cNvSpPr>
            <a:spLocks noGrp="1"/>
          </p:cNvSpPr>
          <p:nvPr>
            <p:ph type="title"/>
          </p:nvPr>
        </p:nvSpPr>
        <p:spPr>
          <a:xfrm>
            <a:off x="457200" y="458670"/>
            <a:ext cx="8229600" cy="1143000"/>
          </a:xfrm>
        </p:spPr>
        <p:txBody>
          <a:bodyPr>
            <a:noAutofit/>
          </a:bodyPr>
          <a:lstStyle/>
          <a:p>
            <a:r>
              <a:rPr lang="da-DK" sz="3600" dirty="0" smtClean="0"/>
              <a:t>UNDERSØGELSESSKEMA TIL </a:t>
            </a:r>
            <a:br>
              <a:rPr lang="da-DK" sz="3600" dirty="0" smtClean="0"/>
            </a:br>
            <a:r>
              <a:rPr lang="da-DK" sz="3600" dirty="0" smtClean="0"/>
              <a:t>DTU-UNDERSØGELSE 1</a:t>
            </a:r>
            <a:endParaRPr lang="da-DK" sz="3600" dirty="0"/>
          </a:p>
        </p:txBody>
      </p:sp>
    </p:spTree>
    <p:extLst>
      <p:ext uri="{BB962C8B-B14F-4D97-AF65-F5344CB8AC3E}">
        <p14:creationId xmlns:p14="http://schemas.microsoft.com/office/powerpoint/2010/main" val="316852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86E40-F47B-4572-90C1-9EA41A09E3A8}" type="slidenum">
              <a:rPr lang="da-DK" smtClean="0"/>
              <a:t>34</a:t>
            </a:fld>
            <a:endParaRPr lang="da-DK" dirty="0"/>
          </a:p>
        </p:txBody>
      </p:sp>
      <p:sp>
        <p:nvSpPr>
          <p:cNvPr id="5" name="Tekstfelt 2"/>
          <p:cNvSpPr txBox="1">
            <a:spLocks noChangeArrowheads="1"/>
          </p:cNvSpPr>
          <p:nvPr/>
        </p:nvSpPr>
        <p:spPr bwMode="auto">
          <a:xfrm>
            <a:off x="0" y="0"/>
            <a:ext cx="5426710" cy="271145"/>
          </a:xfrm>
          <a:prstGeom prst="rect">
            <a:avLst/>
          </a:prstGeom>
          <a:solidFill>
            <a:srgbClr val="8DC63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spcAft>
                <a:spcPts val="0"/>
              </a:spcAft>
            </a:pPr>
            <a:r>
              <a:rPr lang="da-DK" sz="1100" b="1" dirty="0">
                <a:solidFill>
                  <a:srgbClr val="FFFFFF"/>
                </a:solidFill>
                <a:effectLst/>
                <a:latin typeface="Calibri"/>
                <a:ea typeface="Calibri"/>
                <a:cs typeface="Calibri"/>
              </a:rPr>
              <a:t>MODUL 2-4: UNDERSØGELSER – </a:t>
            </a:r>
            <a:r>
              <a:rPr lang="da-DK" sz="11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VISKOSITET</a:t>
            </a:r>
            <a:endParaRPr lang="da-DK" sz="1100" dirty="0">
              <a:solidFill>
                <a:srgbClr val="000000"/>
              </a:solidFill>
              <a:effectLst/>
              <a:latin typeface="Calibri"/>
              <a:ea typeface="Calibri"/>
              <a:cs typeface="Calibri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9095" y="4214310"/>
            <a:ext cx="8063345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62210" y="5094185"/>
            <a:ext cx="1715305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el 2"/>
          <p:cNvSpPr>
            <a:spLocks noGrp="1"/>
          </p:cNvSpPr>
          <p:nvPr>
            <p:ph type="title"/>
          </p:nvPr>
        </p:nvSpPr>
        <p:spPr>
          <a:xfrm>
            <a:off x="457200" y="458670"/>
            <a:ext cx="8229600" cy="1143000"/>
          </a:xfrm>
        </p:spPr>
        <p:txBody>
          <a:bodyPr>
            <a:noAutofit/>
          </a:bodyPr>
          <a:lstStyle/>
          <a:p>
            <a:r>
              <a:rPr lang="da-DK" sz="3600" dirty="0" smtClean="0"/>
              <a:t>UNDERSØGELSE AF VISKOSITET</a:t>
            </a:r>
            <a:endParaRPr lang="da-DK" sz="3600" dirty="0"/>
          </a:p>
        </p:txBody>
      </p:sp>
      <p:grpSp>
        <p:nvGrpSpPr>
          <p:cNvPr id="8" name="Gruppe 7"/>
          <p:cNvGrpSpPr/>
          <p:nvPr/>
        </p:nvGrpSpPr>
        <p:grpSpPr>
          <a:xfrm>
            <a:off x="2492995" y="2102653"/>
            <a:ext cx="3600000" cy="1867383"/>
            <a:chOff x="3780312" y="4765633"/>
            <a:chExt cx="3600000" cy="1867383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780312" y="4765633"/>
              <a:ext cx="3600000" cy="1867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 descr="http://logok.org/wp-content/uploads/2014/08/YouTube-logo-play-icon.png">
              <a:hlinkClick r:id="rId6"/>
            </p:cNvPr>
            <p:cNvPicPr>
              <a:picLocks noChangeAspect="1" noChangeArrowheads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290509" y="5445224"/>
              <a:ext cx="721651" cy="5106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2845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86E40-F47B-4572-90C1-9EA41A09E3A8}" type="slidenum">
              <a:rPr lang="da-DK" smtClean="0"/>
              <a:t>35</a:t>
            </a:fld>
            <a:endParaRPr lang="da-DK" dirty="0"/>
          </a:p>
        </p:txBody>
      </p:sp>
      <p:sp>
        <p:nvSpPr>
          <p:cNvPr id="5" name="Tekstfelt 2"/>
          <p:cNvSpPr txBox="1">
            <a:spLocks noChangeArrowheads="1"/>
          </p:cNvSpPr>
          <p:nvPr/>
        </p:nvSpPr>
        <p:spPr bwMode="auto">
          <a:xfrm>
            <a:off x="0" y="0"/>
            <a:ext cx="5426710" cy="271145"/>
          </a:xfrm>
          <a:prstGeom prst="rect">
            <a:avLst/>
          </a:prstGeom>
          <a:solidFill>
            <a:srgbClr val="8DC63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spcAft>
                <a:spcPts val="0"/>
              </a:spcAft>
            </a:pPr>
            <a:r>
              <a:rPr lang="da-DK" sz="1100" b="1" dirty="0">
                <a:solidFill>
                  <a:srgbClr val="FFFFFF"/>
                </a:solidFill>
                <a:effectLst/>
                <a:latin typeface="Calibri"/>
                <a:ea typeface="Calibri"/>
                <a:cs typeface="Calibri"/>
              </a:rPr>
              <a:t>MODUL 2-4: UNDERSØGELSER – </a:t>
            </a:r>
            <a:r>
              <a:rPr lang="da-DK" sz="11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VISKOSITET</a:t>
            </a:r>
            <a:endParaRPr lang="da-DK" sz="1100" dirty="0">
              <a:solidFill>
                <a:srgbClr val="000000"/>
              </a:solidFill>
              <a:effectLst/>
              <a:latin typeface="Calibri"/>
              <a:ea typeface="Calibri"/>
              <a:cs typeface="Calibri"/>
            </a:endParaRPr>
          </a:p>
        </p:txBody>
      </p:sp>
      <p:graphicFrame>
        <p:nvGraphicFramePr>
          <p:cNvPr id="9" name="Tabel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856066"/>
              </p:ext>
            </p:extLst>
          </p:nvPr>
        </p:nvGraphicFramePr>
        <p:xfrm>
          <a:off x="656564" y="1763815"/>
          <a:ext cx="7875876" cy="4290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78440"/>
                <a:gridCol w="2306706"/>
                <a:gridCol w="1845365"/>
                <a:gridCol w="1845365"/>
              </a:tblGrid>
              <a:tr h="1440000">
                <a:tc>
                  <a:txBody>
                    <a:bodyPr/>
                    <a:lstStyle/>
                    <a:p>
                      <a:pPr marR="0" algn="ctr" rtl="0"/>
                      <a:r>
                        <a:rPr lang="en-GB" sz="1200" b="1" i="0" u="none" strike="noStrike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</a:rPr>
                        <a:t>VÆSKE</a:t>
                      </a:r>
                      <a:endParaRPr lang="da-DK" sz="1800" b="1" i="0" u="none" strike="noStrike" baseline="0" dirty="0" smtClean="0">
                        <a:solidFill>
                          <a:schemeClr val="bg1"/>
                        </a:solidFill>
                        <a:latin typeface="Neo Sans Std" pitchFamily="34" charset="0"/>
                      </a:endParaRPr>
                    </a:p>
                  </a:txBody>
                  <a:tcPr anchor="ctr">
                    <a:solidFill>
                      <a:srgbClr val="8DC63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da-DK" sz="1200" b="1" i="0" u="none" strike="noStrike" kern="1200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FORUDSIG:</a:t>
                      </a:r>
                    </a:p>
                    <a:p>
                      <a:pPr algn="ctr" rtl="0"/>
                      <a:r>
                        <a:rPr lang="da-DK" sz="1200" b="1" i="0" u="none" strike="noStrike" kern="1200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VÆSKENS VISKOSITET</a:t>
                      </a:r>
                    </a:p>
                    <a:p>
                      <a:pPr algn="ctr" rtl="0"/>
                      <a:r>
                        <a:rPr lang="da-DK" sz="1200" b="0" i="0" u="none" strike="noStrike" kern="1200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(1 har lavest viskositet,</a:t>
                      </a:r>
                    </a:p>
                    <a:p>
                      <a:pPr algn="ctr" rtl="0"/>
                      <a:r>
                        <a:rPr lang="da-DK" sz="1200" b="0" i="0" u="none" strike="noStrike" kern="1200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3 højest)</a:t>
                      </a:r>
                      <a:endParaRPr lang="da-DK" sz="1800" b="0" i="0" u="none" strike="noStrike" baseline="0" dirty="0" smtClean="0">
                        <a:solidFill>
                          <a:schemeClr val="bg1"/>
                        </a:solidFill>
                        <a:latin typeface="Neo Sans Std" pitchFamily="34" charset="0"/>
                      </a:endParaRPr>
                    </a:p>
                  </a:txBody>
                  <a:tcPr anchor="ctr">
                    <a:solidFill>
                      <a:srgbClr val="8DC63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da-DK" sz="1200" b="1" i="0" u="none" strike="noStrike" kern="1200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RÆKKEFØLGE:</a:t>
                      </a:r>
                    </a:p>
                    <a:p>
                      <a:pPr algn="ctr" rtl="0"/>
                      <a:r>
                        <a:rPr lang="da-DK" sz="1100" b="0" i="0" u="none" strike="noStrike" kern="1200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(1 for den hurtigste væske, 4 for den langsommeste)</a:t>
                      </a:r>
                      <a:endParaRPr lang="da-DK" sz="1200" b="0" i="0" u="none" strike="noStrike" baseline="0" dirty="0" smtClean="0">
                        <a:solidFill>
                          <a:schemeClr val="bg1"/>
                        </a:solidFill>
                        <a:latin typeface="Neo Sans Std" pitchFamily="34" charset="0"/>
                      </a:endParaRPr>
                    </a:p>
                  </a:txBody>
                  <a:tcPr anchor="ctr">
                    <a:solidFill>
                      <a:srgbClr val="8DC63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da-DK" sz="1200" b="1" i="0" u="none" strike="noStrike" kern="1200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RESULTAT:</a:t>
                      </a:r>
                    </a:p>
                    <a:p>
                      <a:pPr algn="ctr" rtl="0"/>
                      <a:r>
                        <a:rPr lang="da-DK" sz="1200" b="1" i="0" u="none" strike="noStrike" kern="1200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VÆSKENS VISKOSITET</a:t>
                      </a:r>
                    </a:p>
                    <a:p>
                      <a:pPr algn="ctr" rtl="0"/>
                      <a:r>
                        <a:rPr lang="da-DK" sz="1200" b="0" i="0" u="none" strike="noStrike" kern="1200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(1 har lavest viskositet, </a:t>
                      </a:r>
                    </a:p>
                    <a:p>
                      <a:pPr algn="ctr" rtl="0"/>
                      <a:r>
                        <a:rPr lang="da-DK" sz="1200" b="0" i="0" u="none" strike="noStrike" kern="1200" baseline="0" dirty="0" smtClean="0">
                          <a:solidFill>
                            <a:schemeClr val="bg1"/>
                          </a:solidFill>
                          <a:latin typeface="Neo Sans Std" pitchFamily="34" charset="0"/>
                          <a:ea typeface="+mn-ea"/>
                          <a:cs typeface="+mn-cs"/>
                        </a:rPr>
                        <a:t>3 højest)</a:t>
                      </a:r>
                      <a:endParaRPr lang="da-DK" sz="1800" b="0" i="0" u="none" strike="noStrike" baseline="0" dirty="0" smtClean="0">
                        <a:solidFill>
                          <a:schemeClr val="bg1"/>
                        </a:solidFill>
                        <a:latin typeface="Neo Sans Std" pitchFamily="34" charset="0"/>
                      </a:endParaRPr>
                    </a:p>
                  </a:txBody>
                  <a:tcPr anchor="ctr">
                    <a:solidFill>
                      <a:srgbClr val="8DC63F"/>
                    </a:solidFill>
                  </a:tcPr>
                </a:tc>
              </a:tr>
              <a:tr h="705163"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</a:tr>
              <a:tr h="714959"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</a:tr>
              <a:tr h="714959"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</a:tr>
              <a:tr h="714959"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itel 2"/>
          <p:cNvSpPr>
            <a:spLocks noGrp="1"/>
          </p:cNvSpPr>
          <p:nvPr>
            <p:ph type="title"/>
          </p:nvPr>
        </p:nvSpPr>
        <p:spPr>
          <a:xfrm>
            <a:off x="457200" y="45867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da-DK" sz="3600" dirty="0" smtClean="0"/>
              <a:t>UNDERSØGELSESSKEMA TIL </a:t>
            </a:r>
            <a:br>
              <a:rPr lang="da-DK" sz="3600" dirty="0" smtClean="0"/>
            </a:br>
            <a:r>
              <a:rPr lang="da-DK" sz="3600" dirty="0" smtClean="0"/>
              <a:t>DTU-UNDERSØGELSE 2</a:t>
            </a:r>
            <a:endParaRPr lang="da-DK" sz="3600" dirty="0"/>
          </a:p>
        </p:txBody>
      </p:sp>
      <p:pic>
        <p:nvPicPr>
          <p:cNvPr id="7" name="Picture 2" descr="C:\Users\annha\Dropbox\DTU\20160414_10443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67255" y="235753"/>
            <a:ext cx="2156492" cy="1213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242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 smtClean="0"/>
              <a:t>MATERIALERNES FANTASTISKE VERDEN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86E40-F47B-4572-90C1-9EA41A09E3A8}" type="slidenum">
              <a:rPr lang="da-DK" smtClean="0"/>
              <a:t>4</a:t>
            </a:fld>
            <a:endParaRPr lang="da-DK" dirty="0"/>
          </a:p>
        </p:txBody>
      </p:sp>
      <p:sp>
        <p:nvSpPr>
          <p:cNvPr id="6" name="Tekstfelt 2"/>
          <p:cNvSpPr txBox="1">
            <a:spLocks noChangeArrowheads="1"/>
          </p:cNvSpPr>
          <p:nvPr/>
        </p:nvSpPr>
        <p:spPr bwMode="auto">
          <a:xfrm>
            <a:off x="0" y="7505"/>
            <a:ext cx="5426710" cy="271145"/>
          </a:xfrm>
          <a:prstGeom prst="rect">
            <a:avLst/>
          </a:prstGeom>
          <a:solidFill>
            <a:srgbClr val="4978BC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spcAft>
                <a:spcPts val="0"/>
              </a:spcAft>
            </a:pPr>
            <a:r>
              <a:rPr lang="da-DK" sz="1100" b="1" dirty="0">
                <a:solidFill>
                  <a:srgbClr val="FFFFFF"/>
                </a:solidFill>
                <a:effectLst/>
                <a:latin typeface="Calibri"/>
                <a:ea typeface="Calibri"/>
                <a:cs typeface="Calibri"/>
              </a:rPr>
              <a:t>MODUL 1: INTRODUKTION TIL MATERIALER OG EGENSKABER</a:t>
            </a:r>
            <a:endParaRPr lang="da-DK" sz="1100" dirty="0">
              <a:solidFill>
                <a:srgbClr val="000000"/>
              </a:solidFill>
              <a:effectLst/>
              <a:latin typeface="Calibri"/>
              <a:ea typeface="Calibri"/>
              <a:cs typeface="Calibri"/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smtClean="0"/>
              <a:t>Find introduktionsvideoen på hjemmesiden:</a:t>
            </a:r>
          </a:p>
          <a:p>
            <a:pPr marL="0" indent="0">
              <a:buNone/>
            </a:pPr>
            <a:endParaRPr lang="da-DK" dirty="0" smtClean="0"/>
          </a:p>
          <a:p>
            <a:pPr marL="400050" lvl="1" indent="0">
              <a:buNone/>
            </a:pPr>
            <a:r>
              <a:rPr lang="da-DK" dirty="0" smtClean="0">
                <a:hlinkClick r:id="rId3"/>
              </a:rPr>
              <a:t>http</a:t>
            </a:r>
            <a:r>
              <a:rPr lang="da-DK" dirty="0">
                <a:hlinkClick r:id="rId3"/>
              </a:rPr>
              <a:t>://</a:t>
            </a:r>
            <a:r>
              <a:rPr lang="da-DK" dirty="0" smtClean="0">
                <a:hlinkClick r:id="rId3"/>
              </a:rPr>
              <a:t>www.bornenesuniversitet.dk/Materialekasse/Video</a:t>
            </a:r>
            <a:endParaRPr lang="da-DK" dirty="0" smtClean="0"/>
          </a:p>
          <a:p>
            <a:endParaRPr lang="da-DK" dirty="0" smtClean="0"/>
          </a:p>
          <a:p>
            <a:endParaRPr lang="da-DK" dirty="0" smtClean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2290" y="4644135"/>
            <a:ext cx="1305145" cy="1305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55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HVORFOR MATERIALER?</a:t>
            </a:r>
            <a:endParaRPr lang="da-DK" dirty="0"/>
          </a:p>
        </p:txBody>
      </p:sp>
      <p:sp>
        <p:nvSpPr>
          <p:cNvPr id="5" name="Pladsholder til indhold 4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da-DK" sz="3400" dirty="0" smtClean="0"/>
              <a:t>Materialer spiller en kæmpe rolle i vores hverdag.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da-DK" sz="2600" dirty="0" smtClean="0"/>
              <a:t>chokolade, mælkekartoner, insulin, smartphones, vinduer, legetøj, hofteimplantater, medicin, vindmøllevinger, isolering, mad…..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da-DK" sz="3400" dirty="0" smtClean="0"/>
              <a:t>Materialeforskningen er nøglen til løsningen på mange af nutidens og fremtidens problemer.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da-DK" sz="2600" dirty="0" smtClean="0"/>
              <a:t>energi, klima, fødevarer, medicin, proteser….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da-DK" sz="3800" dirty="0"/>
              <a:t>V</a:t>
            </a:r>
            <a:r>
              <a:rPr lang="da-DK" sz="3800" dirty="0" smtClean="0"/>
              <a:t>erdens bedste forskningsmikroskoper til  materiale-forskning bliver bygget i Lund, Sverige. 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da-DK" sz="2600" dirty="0" smtClean="0"/>
              <a:t>Vi </a:t>
            </a:r>
            <a:r>
              <a:rPr lang="da-DK" sz="2600" dirty="0"/>
              <a:t>får brug for mange flere ingeniører og forskere.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da-DK" sz="3400" dirty="0" smtClean="0"/>
              <a:t>Og så er materialer fascinerende, spændende, sjove…. </a:t>
            </a:r>
            <a:r>
              <a:rPr lang="da-DK" sz="3400" dirty="0" smtClean="0">
                <a:sym typeface="Wingdings" panose="05000000000000000000" pitchFamily="2" charset="2"/>
              </a:rPr>
              <a:t></a:t>
            </a:r>
            <a:endParaRPr lang="da-DK" sz="3400" dirty="0" smtClean="0"/>
          </a:p>
          <a:p>
            <a:endParaRPr lang="da-DK" dirty="0"/>
          </a:p>
        </p:txBody>
      </p:sp>
      <p:sp>
        <p:nvSpPr>
          <p:cNvPr id="3" name="Pladsholder til dias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86E40-F47B-4572-90C1-9EA41A09E3A8}" type="slidenum">
              <a:rPr lang="da-DK" smtClean="0"/>
              <a:t>5</a:t>
            </a:fld>
            <a:endParaRPr lang="da-DK" dirty="0"/>
          </a:p>
        </p:txBody>
      </p:sp>
      <p:sp>
        <p:nvSpPr>
          <p:cNvPr id="6" name="Tekstfelt 2"/>
          <p:cNvSpPr txBox="1">
            <a:spLocks noChangeArrowheads="1"/>
          </p:cNvSpPr>
          <p:nvPr/>
        </p:nvSpPr>
        <p:spPr bwMode="auto">
          <a:xfrm>
            <a:off x="0" y="8620"/>
            <a:ext cx="5426710" cy="271145"/>
          </a:xfrm>
          <a:prstGeom prst="rect">
            <a:avLst/>
          </a:prstGeom>
          <a:solidFill>
            <a:srgbClr val="4978BC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spcAft>
                <a:spcPts val="0"/>
              </a:spcAft>
            </a:pPr>
            <a:r>
              <a:rPr lang="da-DK" sz="1100" b="1" dirty="0">
                <a:solidFill>
                  <a:srgbClr val="FFFFFF"/>
                </a:solidFill>
                <a:effectLst/>
                <a:latin typeface="Calibri"/>
                <a:ea typeface="Calibri"/>
                <a:cs typeface="Calibri"/>
              </a:rPr>
              <a:t>MODUL 1: INTRODUKTION TIL MATERIALER OG EGENSKABER</a:t>
            </a:r>
            <a:endParaRPr lang="da-DK" sz="1100" dirty="0">
              <a:solidFill>
                <a:srgbClr val="000000"/>
              </a:solidFill>
              <a:effectLst/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314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457200" y="143635"/>
            <a:ext cx="8229600" cy="1143000"/>
          </a:xfrm>
        </p:spPr>
        <p:txBody>
          <a:bodyPr/>
          <a:lstStyle/>
          <a:p>
            <a:r>
              <a:rPr lang="da-DK" dirty="0" smtClean="0"/>
              <a:t>DETTE SKAL I LAVE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86E40-F47B-4572-90C1-9EA41A09E3A8}" type="slidenum">
              <a:rPr lang="da-DK" smtClean="0"/>
              <a:t>6</a:t>
            </a:fld>
            <a:endParaRPr lang="da-DK" dirty="0"/>
          </a:p>
        </p:txBody>
      </p:sp>
      <p:pic>
        <p:nvPicPr>
          <p:cNvPr id="1026" name="Picture 2" descr="C:\Users\annha\Documents\BU2014-Materialekasse\Opsaetning InDesign\Forloebsbeskrivelse\Forloeb-oversigt-elev-lav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3491" y="1314305"/>
            <a:ext cx="3857018" cy="48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felt 2"/>
          <p:cNvSpPr txBox="1">
            <a:spLocks noChangeArrowheads="1"/>
          </p:cNvSpPr>
          <p:nvPr/>
        </p:nvSpPr>
        <p:spPr bwMode="auto">
          <a:xfrm>
            <a:off x="0" y="8620"/>
            <a:ext cx="5426710" cy="271145"/>
          </a:xfrm>
          <a:prstGeom prst="rect">
            <a:avLst/>
          </a:prstGeom>
          <a:solidFill>
            <a:srgbClr val="4978BC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spcAft>
                <a:spcPts val="0"/>
              </a:spcAft>
            </a:pPr>
            <a:r>
              <a:rPr lang="da-DK" sz="1100" b="1" dirty="0">
                <a:solidFill>
                  <a:srgbClr val="FFFFFF"/>
                </a:solidFill>
                <a:effectLst/>
                <a:latin typeface="Calibri"/>
                <a:ea typeface="Calibri"/>
                <a:cs typeface="Calibri"/>
              </a:rPr>
              <a:t>MODUL 1: INTRODUKTION TIL MATERIALER OG EGENSKABER</a:t>
            </a:r>
            <a:endParaRPr lang="da-DK" sz="1100" dirty="0">
              <a:solidFill>
                <a:srgbClr val="000000"/>
              </a:solidFill>
              <a:effectLst/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489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DETTE SKAL I LÆRE</a:t>
            </a:r>
            <a:endParaRPr lang="da-DK" dirty="0"/>
          </a:p>
        </p:txBody>
      </p:sp>
      <p:sp>
        <p:nvSpPr>
          <p:cNvPr id="2" name="Pladsholder til indhold 1"/>
          <p:cNvSpPr>
            <a:spLocks noGrp="1"/>
          </p:cNvSpPr>
          <p:nvPr>
            <p:ph idx="1"/>
          </p:nvPr>
        </p:nvSpPr>
        <p:spPr>
          <a:xfrm>
            <a:off x="457200" y="1586932"/>
            <a:ext cx="8229600" cy="4677383"/>
          </a:xfrm>
        </p:spPr>
        <p:txBody>
          <a:bodyPr>
            <a:normAutofit lnSpcReduction="10000"/>
          </a:bodyPr>
          <a:lstStyle/>
          <a:p>
            <a:pPr marL="504000" lvl="0" indent="-5040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da-DK" sz="2400" dirty="0" smtClean="0"/>
              <a:t>At </a:t>
            </a:r>
            <a:r>
              <a:rPr lang="da-DK" sz="2400" dirty="0"/>
              <a:t>forskellige materialer har forskellige egenskaber.</a:t>
            </a:r>
          </a:p>
          <a:p>
            <a:pPr marL="504000" lvl="0" indent="-5040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da-DK" sz="2400" dirty="0"/>
              <a:t>At materialers egenskaber har betydning for deres anvendelser og produkters funktion.</a:t>
            </a:r>
          </a:p>
          <a:p>
            <a:pPr marL="504000" lvl="0" indent="-5040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da-DK" sz="2400" dirty="0"/>
              <a:t>At vi kan ændre materialers egenskaber ved at blande forskellige materialer.</a:t>
            </a:r>
          </a:p>
          <a:p>
            <a:pPr marL="504000" lvl="0" indent="-5040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da-DK" sz="2400" dirty="0"/>
              <a:t>At vi kan designe materialer til at reagere på deres omgivelser på nye og anderledes måder.</a:t>
            </a:r>
          </a:p>
          <a:p>
            <a:pPr marL="504000" lvl="0" indent="-5040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da-DK" sz="2400" dirty="0"/>
              <a:t>Jo mere vi ved om materialers egenskaber, jo bedre bliver vi til at lave produkter med præcis de egenskaber, vi har brug for</a:t>
            </a:r>
            <a:r>
              <a:rPr lang="da-DK" sz="2400" dirty="0" smtClean="0"/>
              <a:t>.</a:t>
            </a:r>
            <a:endParaRPr lang="da-DK" sz="2400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86E40-F47B-4572-90C1-9EA41A09E3A8}" type="slidenum">
              <a:rPr lang="da-DK" smtClean="0"/>
              <a:t>7</a:t>
            </a:fld>
            <a:endParaRPr lang="da-DK" dirty="0"/>
          </a:p>
        </p:txBody>
      </p:sp>
      <p:sp>
        <p:nvSpPr>
          <p:cNvPr id="6" name="Tekstfelt 2"/>
          <p:cNvSpPr txBox="1">
            <a:spLocks noChangeArrowheads="1"/>
          </p:cNvSpPr>
          <p:nvPr/>
        </p:nvSpPr>
        <p:spPr bwMode="auto">
          <a:xfrm>
            <a:off x="0" y="8620"/>
            <a:ext cx="5426710" cy="271145"/>
          </a:xfrm>
          <a:prstGeom prst="rect">
            <a:avLst/>
          </a:prstGeom>
          <a:solidFill>
            <a:srgbClr val="4978BC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spcAft>
                <a:spcPts val="0"/>
              </a:spcAft>
            </a:pPr>
            <a:r>
              <a:rPr lang="da-DK" sz="1100" b="1" dirty="0">
                <a:solidFill>
                  <a:srgbClr val="FFFFFF"/>
                </a:solidFill>
                <a:effectLst/>
                <a:latin typeface="Calibri"/>
                <a:ea typeface="Calibri"/>
                <a:cs typeface="Calibri"/>
              </a:rPr>
              <a:t>MODUL 1: INTRODUKTION TIL MATERIALER OG EGENSKABER</a:t>
            </a:r>
            <a:endParaRPr lang="da-DK" sz="1100" dirty="0">
              <a:solidFill>
                <a:srgbClr val="000000"/>
              </a:solidFill>
              <a:effectLst/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0488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86E40-F47B-4572-90C1-9EA41A09E3A8}" type="slidenum">
              <a:rPr lang="da-DK" smtClean="0"/>
              <a:t>8</a:t>
            </a:fld>
            <a:endParaRPr lang="da-DK" dirty="0"/>
          </a:p>
        </p:txBody>
      </p:sp>
      <p:sp>
        <p:nvSpPr>
          <p:cNvPr id="3" name="Tekstfelt 2"/>
          <p:cNvSpPr txBox="1">
            <a:spLocks noChangeArrowheads="1"/>
          </p:cNvSpPr>
          <p:nvPr/>
        </p:nvSpPr>
        <p:spPr bwMode="auto">
          <a:xfrm>
            <a:off x="1858645" y="1659285"/>
            <a:ext cx="5426710" cy="353943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spcAft>
                <a:spcPts val="0"/>
              </a:spcAft>
            </a:pPr>
            <a:r>
              <a:rPr lang="da-DK" sz="3200" b="1" dirty="0">
                <a:solidFill>
                  <a:srgbClr val="FFFFFF"/>
                </a:solidFill>
                <a:effectLst/>
                <a:latin typeface="Calibri"/>
                <a:ea typeface="Calibri"/>
                <a:cs typeface="Calibri"/>
              </a:rPr>
              <a:t>MODUL </a:t>
            </a:r>
            <a:r>
              <a:rPr lang="da-DK" sz="3200" b="1" dirty="0" smtClean="0">
                <a:solidFill>
                  <a:srgbClr val="FFFFFF"/>
                </a:solidFill>
                <a:effectLst/>
                <a:latin typeface="Calibri"/>
                <a:ea typeface="Calibri"/>
                <a:cs typeface="Calibri"/>
              </a:rPr>
              <a:t>2-4: </a:t>
            </a:r>
          </a:p>
          <a:p>
            <a:pPr algn="ctr">
              <a:spcAft>
                <a:spcPts val="0"/>
              </a:spcAft>
            </a:pPr>
            <a:r>
              <a:rPr lang="da-DK" sz="32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UNDERSØGELSER AF</a:t>
            </a:r>
          </a:p>
          <a:p>
            <a:pPr algn="ctr">
              <a:spcAft>
                <a:spcPts val="0"/>
              </a:spcAft>
            </a:pPr>
            <a:r>
              <a:rPr lang="da-DK" sz="3200" b="1" dirty="0" smtClean="0">
                <a:solidFill>
                  <a:srgbClr val="FFFFFF"/>
                </a:solidFill>
                <a:effectLst/>
                <a:latin typeface="Calibri"/>
                <a:ea typeface="Calibri"/>
                <a:cs typeface="Calibri"/>
              </a:rPr>
              <a:t>- STYRKE</a:t>
            </a:r>
          </a:p>
          <a:p>
            <a:pPr algn="ctr">
              <a:spcAft>
                <a:spcPts val="0"/>
              </a:spcAft>
            </a:pPr>
            <a:r>
              <a:rPr lang="da-DK" sz="32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- OVERFLADERS HÅRDHED</a:t>
            </a:r>
          </a:p>
          <a:p>
            <a:pPr algn="ctr">
              <a:spcAft>
                <a:spcPts val="0"/>
              </a:spcAft>
            </a:pPr>
            <a:r>
              <a:rPr lang="da-DK" sz="3200" b="1" dirty="0" smtClean="0">
                <a:solidFill>
                  <a:srgbClr val="FFFFFF"/>
                </a:solidFill>
                <a:effectLst/>
                <a:latin typeface="Calibri"/>
                <a:ea typeface="Calibri"/>
                <a:cs typeface="Calibri"/>
              </a:rPr>
              <a:t>- VARMELEDNING</a:t>
            </a:r>
          </a:p>
          <a:p>
            <a:pPr algn="ctr">
              <a:spcAft>
                <a:spcPts val="0"/>
              </a:spcAft>
            </a:pPr>
            <a:r>
              <a:rPr lang="da-DK" sz="32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- ABSORPTION</a:t>
            </a:r>
          </a:p>
          <a:p>
            <a:pPr algn="ctr">
              <a:spcAft>
                <a:spcPts val="0"/>
              </a:spcAft>
            </a:pPr>
            <a:r>
              <a:rPr lang="da-DK" sz="3200" b="1" dirty="0" smtClean="0">
                <a:solidFill>
                  <a:srgbClr val="FFFFFF"/>
                </a:solidFill>
                <a:effectLst/>
                <a:latin typeface="Calibri"/>
                <a:ea typeface="Calibri"/>
                <a:cs typeface="Calibri"/>
              </a:rPr>
              <a:t>- VISKOSITET</a:t>
            </a:r>
            <a:endParaRPr lang="da-DK" sz="3200" dirty="0">
              <a:solidFill>
                <a:srgbClr val="000000"/>
              </a:solidFill>
              <a:effectLst/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14948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43635"/>
            <a:ext cx="8229600" cy="1143000"/>
          </a:xfrm>
        </p:spPr>
        <p:txBody>
          <a:bodyPr/>
          <a:lstStyle/>
          <a:p>
            <a:r>
              <a:rPr lang="da-DK" dirty="0" smtClean="0"/>
              <a:t>UNDERSØGELSER AF EGENSKABER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86E40-F47B-4572-90C1-9EA41A09E3A8}" type="slidenum">
              <a:rPr lang="da-DK" smtClean="0"/>
              <a:t>9</a:t>
            </a:fld>
            <a:endParaRPr lang="da-DK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96725" y="1240368"/>
            <a:ext cx="4950550" cy="493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kstfelt 2"/>
          <p:cNvSpPr txBox="1">
            <a:spLocks noChangeArrowheads="1"/>
          </p:cNvSpPr>
          <p:nvPr/>
        </p:nvSpPr>
        <p:spPr bwMode="auto">
          <a:xfrm>
            <a:off x="0" y="0"/>
            <a:ext cx="5426710" cy="271145"/>
          </a:xfrm>
          <a:prstGeom prst="rect">
            <a:avLst/>
          </a:prstGeom>
          <a:solidFill>
            <a:srgbClr val="8DC63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spcAft>
                <a:spcPts val="0"/>
              </a:spcAft>
            </a:pPr>
            <a:r>
              <a:rPr lang="da-DK" sz="1100" b="1" dirty="0">
                <a:solidFill>
                  <a:srgbClr val="FFFFFF"/>
                </a:solidFill>
                <a:effectLst/>
                <a:latin typeface="Calibri"/>
                <a:ea typeface="Calibri"/>
                <a:cs typeface="Calibri"/>
              </a:rPr>
              <a:t>MODUL 2-4: UNDERSØGELSER </a:t>
            </a:r>
            <a:endParaRPr lang="da-DK" sz="1100" dirty="0">
              <a:solidFill>
                <a:srgbClr val="000000"/>
              </a:solidFill>
              <a:effectLst/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048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621</TotalTime>
  <Words>1707</Words>
  <Application>Microsoft Office PowerPoint</Application>
  <PresentationFormat>Skærmshow (4:3)</PresentationFormat>
  <Paragraphs>334</Paragraphs>
  <Slides>35</Slides>
  <Notes>28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35</vt:i4>
      </vt:variant>
    </vt:vector>
  </HeadingPairs>
  <TitlesOfParts>
    <vt:vector size="36" baseType="lpstr">
      <vt:lpstr>Kontortema</vt:lpstr>
      <vt:lpstr>PowerPoint-præsentation</vt:lpstr>
      <vt:lpstr>OM MATERIALET (til læreren)</vt:lpstr>
      <vt:lpstr>PowerPoint-præsentation</vt:lpstr>
      <vt:lpstr>MATERIALERNES FANTASTISKE VERDEN</vt:lpstr>
      <vt:lpstr>HVORFOR MATERIALER?</vt:lpstr>
      <vt:lpstr>DETTE SKAL I LAVE</vt:lpstr>
      <vt:lpstr>DETTE SKAL I LÆRE</vt:lpstr>
      <vt:lpstr>PowerPoint-præsentation</vt:lpstr>
      <vt:lpstr>UNDERSØGELSER AF EGENSKABER</vt:lpstr>
      <vt:lpstr>FLERE FORMER FOR STYRKE</vt:lpstr>
      <vt:lpstr>FLYDESTYRKE I BILER</vt:lpstr>
      <vt:lpstr>GLAS’ TRYKSTYRKE</vt:lpstr>
      <vt:lpstr>MODUL 2-4:  UNDERSØGELSE AF PAPIRS BRUDSTYRKE</vt:lpstr>
      <vt:lpstr>DTU-UNDERSØGELSE 1: ‘SKETESTEN’</vt:lpstr>
      <vt:lpstr>UNDERSØGELSESSKEMA TIL ‘SKETESTEN’</vt:lpstr>
      <vt:lpstr>DTU-UNDERSØGELSE 2: GLASKUGLER</vt:lpstr>
      <vt:lpstr>UNDERSØGELSESSKEMA TIL GLASKUGLER</vt:lpstr>
      <vt:lpstr>TEST I INDUSTRIEN</vt:lpstr>
      <vt:lpstr>EKSEMPLER PÅ MATERIALER TIL UNDERSØGELSE AF HÅRDHED</vt:lpstr>
      <vt:lpstr>INSPIRATION TIL DESIGN AF UNDERSØGELSE</vt:lpstr>
      <vt:lpstr>PowerPoint-præsentation</vt:lpstr>
      <vt:lpstr>RIDSETEST I INDUSTRIEN</vt:lpstr>
      <vt:lpstr>PowerPoint-præsentation</vt:lpstr>
      <vt:lpstr>DTU UNDERSØGELSE 1: UNDERSØGELSE AF KOPPERS EVNE TIL AT HOLDE PÅ VARMEN</vt:lpstr>
      <vt:lpstr>UNDERSØGELSESSKEMA TIL  DTU-UNDERSØGELSE</vt:lpstr>
      <vt:lpstr>SKEMA TIL ELEVDESIGN  &amp; UNDERSØGELSESSKEMA TIL DTU-UNDERSØGELSE</vt:lpstr>
      <vt:lpstr>SKEMA TIL ELEVDESIGN  &amp; UNDERSØGELSESSKEMA TIL DTU-UNDERSØGELSE</vt:lpstr>
      <vt:lpstr>DTU-UNDERSØGELSE AF ABSORPTION</vt:lpstr>
      <vt:lpstr>DTU-UNDERSØGELSE AF ABSORPTION</vt:lpstr>
      <vt:lpstr>HVAD BRUGES HYDROGEL TIL?</vt:lpstr>
      <vt:lpstr>PowerPoint-præsentation</vt:lpstr>
      <vt:lpstr>DTU-UNDERSØGELSE 1 AF VISKOSITET: ‘LØ’B OM KAP’</vt:lpstr>
      <vt:lpstr>UNDERSØGELSESSKEMA TIL  DTU-UNDERSØGELSE 1</vt:lpstr>
      <vt:lpstr>UNDERSØGELSE AF VISKOSITET</vt:lpstr>
      <vt:lpstr>UNDERSØGELSESSKEMA TIL  DTU-UNDERSØGELSE 2</vt:lpstr>
    </vt:vector>
  </TitlesOfParts>
  <Company>DTU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Anne Hansen</dc:creator>
  <cp:lastModifiedBy>Anne Hansen</cp:lastModifiedBy>
  <cp:revision>61</cp:revision>
  <dcterms:created xsi:type="dcterms:W3CDTF">2016-08-01T18:57:44Z</dcterms:created>
  <dcterms:modified xsi:type="dcterms:W3CDTF">2016-12-12T12:28:26Z</dcterms:modified>
</cp:coreProperties>
</file>