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57" r:id="rId3"/>
    <p:sldId id="349" r:id="rId4"/>
    <p:sldId id="309" r:id="rId5"/>
    <p:sldId id="314" r:id="rId6"/>
    <p:sldId id="315" r:id="rId7"/>
    <p:sldId id="322" r:id="rId8"/>
    <p:sldId id="323" r:id="rId9"/>
    <p:sldId id="324" r:id="rId10"/>
    <p:sldId id="350" r:id="rId11"/>
    <p:sldId id="325" r:id="rId12"/>
    <p:sldId id="326" r:id="rId13"/>
    <p:sldId id="327" r:id="rId14"/>
    <p:sldId id="328" r:id="rId15"/>
    <p:sldId id="346" r:id="rId16"/>
    <p:sldId id="329" r:id="rId17"/>
    <p:sldId id="330" r:id="rId18"/>
    <p:sldId id="331" r:id="rId19"/>
    <p:sldId id="332" r:id="rId20"/>
    <p:sldId id="333" r:id="rId21"/>
    <p:sldId id="334" r:id="rId22"/>
    <p:sldId id="351" r:id="rId23"/>
    <p:sldId id="339" r:id="rId24"/>
    <p:sldId id="340" r:id="rId25"/>
    <p:sldId id="338" r:id="rId26"/>
    <p:sldId id="342" r:id="rId27"/>
    <p:sldId id="341" r:id="rId28"/>
    <p:sldId id="352" r:id="rId29"/>
    <p:sldId id="344" r:id="rId30"/>
    <p:sldId id="345" r:id="rId31"/>
    <p:sldId id="343" r:id="rId32"/>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2D91"/>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5224" autoAdjust="0"/>
  </p:normalViewPr>
  <p:slideViewPr>
    <p:cSldViewPr>
      <p:cViewPr>
        <p:scale>
          <a:sx n="100" d="100"/>
          <a:sy n="100" d="100"/>
        </p:scale>
        <p:origin x="-1980" y="-6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5D2C6F-C40A-4C0B-ACAB-BC51180D0FD1}" type="datetimeFigureOut">
              <a:rPr lang="da-DK" smtClean="0"/>
              <a:t>12-12-2016</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7D31BF-EAED-475B-BDA6-9B4199BC0553}" type="slidenum">
              <a:rPr lang="da-DK" smtClean="0"/>
              <a:t>‹nr.›</a:t>
            </a:fld>
            <a:endParaRPr lang="da-DK"/>
          </a:p>
        </p:txBody>
      </p:sp>
    </p:spTree>
    <p:extLst>
      <p:ext uri="{BB962C8B-B14F-4D97-AF65-F5344CB8AC3E}">
        <p14:creationId xmlns:p14="http://schemas.microsoft.com/office/powerpoint/2010/main" val="3057984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96lneDI017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F77D31BF-EAED-475B-BDA6-9B4199BC0553}" type="slidenum">
              <a:rPr lang="da-DK" smtClean="0"/>
              <a:t>1</a:t>
            </a:fld>
            <a:endParaRPr lang="da-DK"/>
          </a:p>
        </p:txBody>
      </p:sp>
    </p:spTree>
    <p:extLst>
      <p:ext uri="{BB962C8B-B14F-4D97-AF65-F5344CB8AC3E}">
        <p14:creationId xmlns:p14="http://schemas.microsoft.com/office/powerpoint/2010/main" val="863533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13</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14</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15</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16</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17</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b="0" kern="1200" dirty="0" smtClean="0">
                <a:solidFill>
                  <a:schemeClr val="tx1"/>
                </a:solidFill>
                <a:effectLst/>
                <a:latin typeface="+mn-lt"/>
                <a:ea typeface="+mn-ea"/>
                <a:cs typeface="+mn-cs"/>
              </a:rPr>
              <a:t>De følgende fire slides (1:4) viser eksempler på anvendelser</a:t>
            </a:r>
            <a:r>
              <a:rPr lang="da-DK" sz="1050" b="0" kern="1200" baseline="0" dirty="0" smtClean="0">
                <a:solidFill>
                  <a:schemeClr val="tx1"/>
                </a:solidFill>
                <a:effectLst/>
                <a:latin typeface="+mn-lt"/>
                <a:ea typeface="+mn-ea"/>
                <a:cs typeface="+mn-cs"/>
              </a:rPr>
              <a:t> af smarte materialer og nogle forklaringer. Du kan evt. vise eleverne dem, hvis der er tid og ellers blot springe dem over.</a:t>
            </a:r>
            <a:endParaRPr lang="da-DK" sz="1050" kern="1200" dirty="0" smtClean="0">
              <a:solidFill>
                <a:schemeClr val="tx1"/>
              </a:solidFill>
              <a:effectLst/>
              <a:latin typeface="+mn-lt"/>
              <a:ea typeface="+mn-ea"/>
              <a:cs typeface="+mn-cs"/>
            </a:endParaRPr>
          </a:p>
          <a:p>
            <a:r>
              <a:rPr lang="da-DK" sz="1050" i="0" baseline="0" dirty="0" smtClean="0">
                <a:latin typeface="Calibri" panose="020F0502020204030204" pitchFamily="34" charset="0"/>
              </a:rPr>
              <a:t>Du kan finde mere information om alle de smarte materialer i lærervejledningen.</a:t>
            </a:r>
          </a:p>
        </p:txBody>
      </p:sp>
      <p:sp>
        <p:nvSpPr>
          <p:cNvPr id="4" name="Pladsholder til diasnummer 3"/>
          <p:cNvSpPr>
            <a:spLocks noGrp="1"/>
          </p:cNvSpPr>
          <p:nvPr>
            <p:ph type="sldNum" sz="quarter" idx="10"/>
          </p:nvPr>
        </p:nvSpPr>
        <p:spPr/>
        <p:txBody>
          <a:bodyPr/>
          <a:lstStyle/>
          <a:p>
            <a:fld id="{F77D31BF-EAED-475B-BDA6-9B4199BC0553}" type="slidenum">
              <a:rPr lang="da-DK" smtClean="0"/>
              <a:t>18</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50" dirty="0" smtClean="0"/>
              <a:t>Bare 50 sekunder fra 00:10. https://www.youtube.com/watch?v=HdRRy7hItgI</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050" b="0" kern="1200" dirty="0" smtClean="0">
                <a:solidFill>
                  <a:schemeClr val="tx1"/>
                </a:solidFill>
                <a:effectLst/>
                <a:latin typeface="+mn-lt"/>
                <a:ea typeface="+mn-ea"/>
                <a:cs typeface="+mn-cs"/>
              </a:rPr>
              <a:t>De følgende fire slides (2:4) viser eksempler på anvendelser</a:t>
            </a:r>
            <a:r>
              <a:rPr lang="da-DK" sz="1050" b="0" kern="1200" baseline="0" dirty="0" smtClean="0">
                <a:solidFill>
                  <a:schemeClr val="tx1"/>
                </a:solidFill>
                <a:effectLst/>
                <a:latin typeface="+mn-lt"/>
                <a:ea typeface="+mn-ea"/>
                <a:cs typeface="+mn-cs"/>
              </a:rPr>
              <a:t> af smarte materialer og nogle forklaringer. Du kan evt. vise eleverne dem, hvis der er tid og ellers blot springe dem over.</a:t>
            </a:r>
            <a:endParaRPr lang="da-DK" sz="1050" kern="1200" dirty="0" smtClean="0">
              <a:solidFill>
                <a:schemeClr val="tx1"/>
              </a:solidFill>
              <a:effectLst/>
              <a:latin typeface="+mn-lt"/>
              <a:ea typeface="+mn-ea"/>
              <a:cs typeface="+mn-cs"/>
            </a:endParaRPr>
          </a:p>
          <a:p>
            <a:r>
              <a:rPr lang="da-DK" sz="1050" i="0" baseline="0" dirty="0" smtClean="0">
                <a:latin typeface="Calibri" panose="020F0502020204030204" pitchFamily="34" charset="0"/>
              </a:rPr>
              <a:t>Du kan finde mere information om alle de smarte materialer i lærervejledningen.</a:t>
            </a:r>
          </a:p>
        </p:txBody>
      </p:sp>
      <p:sp>
        <p:nvSpPr>
          <p:cNvPr id="4" name="Pladsholder til diasnummer 3"/>
          <p:cNvSpPr>
            <a:spLocks noGrp="1"/>
          </p:cNvSpPr>
          <p:nvPr>
            <p:ph type="sldNum" sz="quarter" idx="10"/>
          </p:nvPr>
        </p:nvSpPr>
        <p:spPr/>
        <p:txBody>
          <a:bodyPr/>
          <a:lstStyle/>
          <a:p>
            <a:fld id="{F77D31BF-EAED-475B-BDA6-9B4199BC0553}" type="slidenum">
              <a:rPr lang="da-DK" smtClean="0"/>
              <a:t>19</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smtClean="0"/>
              <a:t>Forklaring:</a:t>
            </a:r>
          </a:p>
          <a:p>
            <a:r>
              <a:rPr lang="da-DK" sz="1050" dirty="0" smtClean="0"/>
              <a:t>Når ting har farver, skyldes det,</a:t>
            </a:r>
            <a:r>
              <a:rPr lang="da-DK" sz="1050" baseline="0" dirty="0" smtClean="0"/>
              <a:t> at de absorberer nogle af det synlige lys’ farver og reflekterer andre. Når noget fx er blåt, skyldes det, at materialet absorberer alle farverne i det synlige lys på nær det blå, der til gengæld reflekteres ud til vores øjne.</a:t>
            </a:r>
          </a:p>
          <a:p>
            <a:r>
              <a:rPr lang="da-DK" sz="1050" baseline="0" dirty="0" smtClean="0"/>
              <a:t>Molekylerne i UV-perler består af to dele. I den farveløse version af perlerne, ligger de to dele af molekylet vinkelret på hinanden og reflekter alt synligt lys tilbage i øjnene på os, der kigger. Dvs. at perlerne er farveløse. Når molekylet bliver ramt af UV-stråling, ændrer de to dele deres position, så hele molekylet bliver lineært. Det lineære molekyle reflekterer det synlige lys anderledes, absorberer nogle bølgelængder og reflekterer andre. Størrelsen af molekylet afgør molekylets farve.</a:t>
            </a:r>
            <a:endParaRPr lang="da-DK" sz="1050" dirty="0" smtClean="0"/>
          </a:p>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20</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21</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smtClean="0">
                <a:effectLst/>
              </a:rPr>
              <a:t>Forklaring  på smart gele du evt. kan dele med eleverne eller springe over.</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da-DK" sz="1050" b="0" dirty="0" smtClean="0">
                <a:latin typeface="+mn-lt"/>
              </a:rPr>
              <a:t>The silicone molecules (left) in smart putty have functional groups that create cross-links between the polymer chains (right).</a:t>
            </a:r>
          </a:p>
        </p:txBody>
      </p:sp>
      <p:sp>
        <p:nvSpPr>
          <p:cNvPr id="4" name="Pladsholder til diasnummer 3"/>
          <p:cNvSpPr>
            <a:spLocks noGrp="1"/>
          </p:cNvSpPr>
          <p:nvPr>
            <p:ph type="sldNum" sz="quarter" idx="10"/>
          </p:nvPr>
        </p:nvSpPr>
        <p:spPr/>
        <p:txBody>
          <a:bodyPr/>
          <a:lstStyle/>
          <a:p>
            <a:fld id="{F77D31BF-EAED-475B-BDA6-9B4199BC0553}" type="slidenum">
              <a:rPr lang="da-DK" smtClean="0"/>
              <a:t>23</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smtClean="0">
                <a:solidFill>
                  <a:schemeClr val="tx1"/>
                </a:solidFill>
                <a:effectLst/>
                <a:latin typeface="+mn-lt"/>
                <a:ea typeface="+mn-ea"/>
                <a:cs typeface="+mn-cs"/>
              </a:rPr>
              <a:t>Fortæl</a:t>
            </a:r>
            <a:r>
              <a:rPr lang="da-DK" sz="1200" kern="1200" baseline="0" dirty="0" smtClean="0">
                <a:solidFill>
                  <a:schemeClr val="tx1"/>
                </a:solidFill>
                <a:effectLst/>
                <a:latin typeface="+mn-lt"/>
                <a:ea typeface="+mn-ea"/>
                <a:cs typeface="+mn-cs"/>
              </a:rPr>
              <a:t> eleverne at i</a:t>
            </a:r>
            <a:r>
              <a:rPr lang="da-DK" sz="1200" kern="1200" dirty="0" smtClean="0">
                <a:solidFill>
                  <a:schemeClr val="tx1"/>
                </a:solidFill>
                <a:effectLst/>
                <a:latin typeface="+mn-lt"/>
                <a:ea typeface="+mn-ea"/>
                <a:cs typeface="+mn-cs"/>
              </a:rPr>
              <a:t> dette modul skal de lære om, hvordan man kan lave materialer med nye egenskaber, fx gøre dem stærkere eller ændre deres smeltepunkt – stop her! Bagefter skal eleverne selv arbejde med innovation og opfindelse.</a:t>
            </a:r>
          </a:p>
          <a:p>
            <a:r>
              <a:rPr lang="da-DK" sz="1200" dirty="0" smtClean="0">
                <a:effectLst/>
              </a:rPr>
              <a:t>1) Indfarves</a:t>
            </a:r>
            <a:endParaRPr lang="da-DK" dirty="0" smtClean="0">
              <a:effectLst/>
            </a:endParaRPr>
          </a:p>
          <a:p>
            <a:r>
              <a:rPr lang="da-DK" sz="1200" dirty="0" smtClean="0">
                <a:effectLst/>
              </a:rPr>
              <a:t>2) Støbes (dvs. ikke for højt eller lavt smeltepunkt, rette </a:t>
            </a:r>
            <a:r>
              <a:rPr lang="da-DK" sz="1200" i="1" dirty="0" smtClean="0">
                <a:effectLst/>
              </a:rPr>
              <a:t>viskositet</a:t>
            </a:r>
            <a:r>
              <a:rPr lang="da-DK" sz="1200" dirty="0" smtClean="0">
                <a:effectLst/>
              </a:rPr>
              <a:t> til at fylde hele formen ud</a:t>
            </a:r>
            <a:endParaRPr lang="da-DK" dirty="0" smtClean="0">
              <a:effectLst/>
            </a:endParaRPr>
          </a:p>
          <a:p>
            <a:r>
              <a:rPr lang="da-DK" sz="1200" dirty="0" smtClean="0">
                <a:effectLst/>
              </a:rPr>
              <a:t>3) </a:t>
            </a:r>
            <a:r>
              <a:rPr lang="da-DK" sz="1200" i="1" dirty="0" smtClean="0">
                <a:effectLst/>
              </a:rPr>
              <a:t>Elastisk</a:t>
            </a:r>
            <a:r>
              <a:rPr lang="da-DK" sz="1200" dirty="0" smtClean="0">
                <a:effectLst/>
              </a:rPr>
              <a:t>, så den kan vrides og sættes sammen med andre klodser, samtidig med at den beholder sin form.</a:t>
            </a:r>
            <a:endParaRPr lang="da-DK" dirty="0" smtClean="0">
              <a:effectLst/>
            </a:endParaRPr>
          </a:p>
          <a:p>
            <a:r>
              <a:rPr lang="da-DK" sz="1200" dirty="0" smtClean="0">
                <a:effectLst/>
              </a:rPr>
              <a:t>4) Høj </a:t>
            </a:r>
            <a:r>
              <a:rPr lang="da-DK" sz="1200" i="1" dirty="0" smtClean="0">
                <a:effectLst/>
              </a:rPr>
              <a:t>brudstyrke</a:t>
            </a:r>
            <a:endParaRPr lang="da-DK" dirty="0" smtClean="0">
              <a:effectLst/>
            </a:endParaRPr>
          </a:p>
          <a:p>
            <a:r>
              <a:rPr lang="da-DK" sz="1200" i="1" dirty="0" smtClean="0">
                <a:effectLst/>
              </a:rPr>
              <a:t>5) </a:t>
            </a:r>
            <a:r>
              <a:rPr lang="da-DK" sz="1200" dirty="0" smtClean="0">
                <a:effectLst/>
              </a:rPr>
              <a:t>Let</a:t>
            </a:r>
            <a:endParaRPr lang="da-DK" dirty="0" smtClean="0">
              <a:effectLst/>
            </a:endParaRPr>
          </a:p>
          <a:p>
            <a:r>
              <a:rPr lang="da-DK" sz="1200" i="1" dirty="0" smtClean="0">
                <a:effectLst/>
              </a:rPr>
              <a:t>(Ordene i kursiv er egenskaber, eleverne måske er stødt på tidligere i forløbet)</a:t>
            </a:r>
            <a:endParaRPr lang="da-DK" dirty="0" smtClean="0">
              <a:effectLst/>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4</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dirty="0" smtClean="0">
              <a:effectLst/>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24</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smtClean="0">
                <a:effectLst/>
              </a:rPr>
              <a:t>Når D30 er i nogenlunde ro er den blød og bøjelig og hæmmer derfor ikke kroppens bevægelser. Men når D30 får et hurtigt og hårdt slag, bliver den helt hård og beskytter på den måde kroppen. </a:t>
            </a:r>
          </a:p>
          <a:p>
            <a:r>
              <a:rPr lang="da-DK" sz="1050" i="1" dirty="0" smtClean="0">
                <a:effectLst/>
              </a:rPr>
              <a:t> </a:t>
            </a:r>
            <a:endParaRPr lang="da-DK" sz="1050" dirty="0" smtClean="0">
              <a:effectLst/>
            </a:endParaRPr>
          </a:p>
          <a:p>
            <a:r>
              <a:rPr lang="da-DK" sz="1050" dirty="0" smtClean="0">
                <a:effectLst/>
              </a:rPr>
              <a:t>Forklar eleverne, at de netop har set et eksempel på innovativ produktudvikling. ’Smart </a:t>
            </a:r>
            <a:r>
              <a:rPr lang="da-DK" sz="1050" dirty="0" err="1" smtClean="0">
                <a:effectLst/>
              </a:rPr>
              <a:t>putty</a:t>
            </a:r>
            <a:r>
              <a:rPr lang="da-DK" sz="1050" dirty="0" smtClean="0">
                <a:effectLst/>
              </a:rPr>
              <a:t>’ har længe været kendt, men mest været brugt som legetøj. Men så satte denne materialeforsker sig ned og tænkte over, om man dog ikke kunne udnytte de særprægede egenskaber til noget fornuftigt. Tilfældigvis stod han også selv på snowboard og var utilfreds med de eksisterende beskyttelsesudstyr. På den måde fandt han ud af at løse et irriterende problem vha. af et materiale, som ingen før havde tænkt på at bruge på denne måde.</a:t>
            </a:r>
          </a:p>
          <a:p>
            <a:r>
              <a:rPr lang="da-DK" sz="1050" dirty="0" smtClean="0">
                <a:effectLst/>
              </a:rPr>
              <a:t> </a:t>
            </a:r>
          </a:p>
          <a:p>
            <a:r>
              <a:rPr lang="da-DK" sz="1050" dirty="0" smtClean="0">
                <a:effectLst/>
              </a:rPr>
              <a:t>I dag sælger D30-produkterne i titusindvis og bruges i beskyttelsessudstyr til militæret, på byggepladser, til mange sportsgrene (ski, snowboard, lacrosse, baseball, kricket, volleyball, tennis, squash, ballet, boksning, lerdueskydning, skøjteløb, </a:t>
            </a:r>
            <a:r>
              <a:rPr lang="da-DK" sz="1050" dirty="0" err="1" smtClean="0">
                <a:effectLst/>
              </a:rPr>
              <a:t>mountain</a:t>
            </a:r>
            <a:r>
              <a:rPr lang="da-DK" sz="1050" dirty="0" smtClean="0">
                <a:effectLst/>
              </a:rPr>
              <a:t> bikes og motorcykelløb) samt som beskyttelse omkring elektronik.</a:t>
            </a:r>
          </a:p>
        </p:txBody>
      </p:sp>
      <p:sp>
        <p:nvSpPr>
          <p:cNvPr id="4" name="Pladsholder til diasnummer 3"/>
          <p:cNvSpPr>
            <a:spLocks noGrp="1"/>
          </p:cNvSpPr>
          <p:nvPr>
            <p:ph type="sldNum" sz="quarter" idx="10"/>
          </p:nvPr>
        </p:nvSpPr>
        <p:spPr/>
        <p:txBody>
          <a:bodyPr/>
          <a:lstStyle/>
          <a:p>
            <a:fld id="{F77D31BF-EAED-475B-BDA6-9B4199BC0553}" type="slidenum">
              <a:rPr lang="da-DK" smtClean="0"/>
              <a:t>25</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50" dirty="0" smtClean="0">
              <a:effectLst/>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26</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smtClean="0">
                <a:effectLst/>
              </a:rPr>
              <a:t>Når D30 er i nogenlunde ro er den blød og bøjelig og hæmmer derfor ikke kroppens bevægelser. Men når D30 får et hurtigt og hårdt slag, bliver den helt hård og beskytter på den måde kroppen. </a:t>
            </a:r>
          </a:p>
          <a:p>
            <a:r>
              <a:rPr lang="da-DK" sz="1050" i="1" dirty="0" smtClean="0">
                <a:effectLst/>
              </a:rPr>
              <a:t> </a:t>
            </a:r>
            <a:endParaRPr lang="da-DK" sz="1050" dirty="0" smtClean="0">
              <a:effectLst/>
            </a:endParaRPr>
          </a:p>
          <a:p>
            <a:r>
              <a:rPr lang="da-DK" sz="1050" dirty="0" smtClean="0">
                <a:effectLst/>
              </a:rPr>
              <a:t>Forklar eleverne, at de netop har set et eksempel på innovativ produktudvikling. ’Smart </a:t>
            </a:r>
            <a:r>
              <a:rPr lang="da-DK" sz="1050" dirty="0" err="1" smtClean="0">
                <a:effectLst/>
              </a:rPr>
              <a:t>putty</a:t>
            </a:r>
            <a:r>
              <a:rPr lang="da-DK" sz="1050" dirty="0" smtClean="0">
                <a:effectLst/>
              </a:rPr>
              <a:t>’ har længe været kendt, men mest været brugt som legetøj. Men så satte denne materialeforsker sig ned og tænkte over, om man dog ikke kunne udnytte de særprægede egenskaber til noget fornuftigt. Tilfældigvis stod han også selv på snowboard og var utilfreds med de eksisterende beskyttelsesudstyr. På den måde fandt han ud af at løse et irriterende problem vha. af et materiale, som ingen før havde tænkt på at bruge på denne måde.</a:t>
            </a:r>
          </a:p>
          <a:p>
            <a:r>
              <a:rPr lang="da-DK" sz="1050" dirty="0" smtClean="0">
                <a:effectLst/>
              </a:rPr>
              <a:t> </a:t>
            </a:r>
          </a:p>
          <a:p>
            <a:r>
              <a:rPr lang="da-DK" sz="1050" dirty="0" smtClean="0">
                <a:effectLst/>
              </a:rPr>
              <a:t>I dag sælger D30-produkterne i titusindvis og bruges i beskyttelsessudstyr til militæret, på byggepladser, til mange sportsgrene (ski, snowboard, lacrosse, baseball, kricket, volleyball, tennis, squash, ballet, boksning, lerdueskydning, skøjteløb, </a:t>
            </a:r>
            <a:r>
              <a:rPr lang="da-DK" sz="1050" dirty="0" err="1" smtClean="0">
                <a:effectLst/>
              </a:rPr>
              <a:t>mountain</a:t>
            </a:r>
            <a:r>
              <a:rPr lang="da-DK" sz="1050" dirty="0" smtClean="0">
                <a:effectLst/>
              </a:rPr>
              <a:t> bikes og motorcykelløb) samt som beskyttelse omkring elektronik.</a:t>
            </a:r>
          </a:p>
        </p:txBody>
      </p:sp>
      <p:sp>
        <p:nvSpPr>
          <p:cNvPr id="4" name="Pladsholder til diasnummer 3"/>
          <p:cNvSpPr>
            <a:spLocks noGrp="1"/>
          </p:cNvSpPr>
          <p:nvPr>
            <p:ph type="sldNum" sz="quarter" idx="10"/>
          </p:nvPr>
        </p:nvSpPr>
        <p:spPr/>
        <p:txBody>
          <a:bodyPr/>
          <a:lstStyle/>
          <a:p>
            <a:fld id="{F77D31BF-EAED-475B-BDA6-9B4199BC0553}" type="slidenum">
              <a:rPr lang="da-DK" smtClean="0"/>
              <a:t>27</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050" dirty="0" smtClean="0"/>
              <a:t>Vis eleverne denne slide for at genopfriske alle de smarte materialer, de har stiftet</a:t>
            </a:r>
            <a:r>
              <a:rPr lang="da-DK" sz="1050" baseline="0" dirty="0" smtClean="0"/>
              <a:t> bekendtskab med i forløbet.</a:t>
            </a:r>
            <a:endParaRPr lang="da-DK" sz="1050" dirty="0" smtClean="0"/>
          </a:p>
          <a:p>
            <a:endParaRPr lang="da-DK" sz="1050" dirty="0" smtClean="0">
              <a:effectLst/>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29</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smtClean="0"/>
              <a:t>Vis eleverne denne </a:t>
            </a:r>
            <a:r>
              <a:rPr lang="da-DK" sz="1200" b="0" i="0" u="none" strike="noStrike" kern="1200" baseline="0" dirty="0" smtClean="0">
                <a:solidFill>
                  <a:schemeClr val="tx1"/>
                </a:solidFill>
                <a:latin typeface="+mn-lt"/>
                <a:ea typeface="+mn-ea"/>
                <a:cs typeface="+mn-cs"/>
              </a:rPr>
              <a:t>slide som inspiration, hvis de har svært ved selv at få ideer til anvendelser. Ved afprøvningen af forløbet blandt en 5. klasse, kunne eleverne sagtens selv komme med ideer. Vær også opmærksom på, at ved at vise elever eksempler på anvendelser kan elevernes egne ideer til produkter kommer til at </a:t>
            </a:r>
            <a:r>
              <a:rPr lang="da-DK" sz="1200" b="0" i="0" u="none" strike="noStrike" kern="1200" baseline="0" smtClean="0">
                <a:solidFill>
                  <a:schemeClr val="tx1"/>
                </a:solidFill>
                <a:latin typeface="+mn-lt"/>
                <a:ea typeface="+mn-ea"/>
                <a:cs typeface="+mn-cs"/>
              </a:rPr>
              <a:t>ligne eksemplerne.</a:t>
            </a:r>
            <a:endParaRPr lang="da-DK" sz="1050" dirty="0" smtClean="0">
              <a:effectLst/>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30</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smtClean="0">
                <a:effectLst/>
              </a:rPr>
              <a:t>Når D30 er i nogenlunde ro er den blød og bøjelig og hæmmer derfor ikke kroppens bevægelser. Men når D30 får et hurtigt og hårdt slag, bliver den helt hård og beskytter på den måde kroppen. </a:t>
            </a:r>
          </a:p>
          <a:p>
            <a:r>
              <a:rPr lang="da-DK" sz="1050" i="1" dirty="0" smtClean="0">
                <a:effectLst/>
              </a:rPr>
              <a:t> </a:t>
            </a:r>
            <a:endParaRPr lang="da-DK" sz="1050" dirty="0" smtClean="0">
              <a:effectLst/>
            </a:endParaRPr>
          </a:p>
          <a:p>
            <a:r>
              <a:rPr lang="da-DK" sz="1050" dirty="0" smtClean="0">
                <a:effectLst/>
              </a:rPr>
              <a:t>Forklar eleverne, at de netop har set et eksempel på innovativ produktudvikling. ’Smart </a:t>
            </a:r>
            <a:r>
              <a:rPr lang="da-DK" sz="1050" dirty="0" err="1" smtClean="0">
                <a:effectLst/>
              </a:rPr>
              <a:t>putty</a:t>
            </a:r>
            <a:r>
              <a:rPr lang="da-DK" sz="1050" dirty="0" smtClean="0">
                <a:effectLst/>
              </a:rPr>
              <a:t>’ har længe været kendt, men mest været brugt som legetøj. Men så satte denne materialeforsker sig ned og tænkte over, om man dog ikke kunne udnytte de særprægede egenskaber til noget fornuftigt. Tilfældigvis stod han også selv på snowboard og var utilfreds med de eksisterende beskyttelsesudstyr. På den måde fandt han ud af at løse et irriterende problem vha. af et materiale, som ingen før havde tænkt på at bruge på denne måde.</a:t>
            </a:r>
          </a:p>
          <a:p>
            <a:r>
              <a:rPr lang="da-DK" sz="1050" dirty="0" smtClean="0">
                <a:effectLst/>
              </a:rPr>
              <a:t> </a:t>
            </a:r>
          </a:p>
          <a:p>
            <a:r>
              <a:rPr lang="da-DK" sz="1050" dirty="0" smtClean="0">
                <a:effectLst/>
              </a:rPr>
              <a:t>I dag sælger D30-produkterne i titusindvis og bruges i beskyttelsessudstyr til militæret, på byggepladser, til mange sportsgrene (ski, snowboard, lacrosse, baseball, kricket, volleyball, tennis, squash, ballet, boksning, lerdueskydning, skøjteløb, </a:t>
            </a:r>
            <a:r>
              <a:rPr lang="da-DK" sz="1050" dirty="0" err="1" smtClean="0">
                <a:effectLst/>
              </a:rPr>
              <a:t>mountain</a:t>
            </a:r>
            <a:r>
              <a:rPr lang="da-DK" sz="1050" dirty="0" smtClean="0">
                <a:effectLst/>
              </a:rPr>
              <a:t> bikes og motorcykelløb) samt som beskyttelse omkring elektronik.</a:t>
            </a:r>
          </a:p>
        </p:txBody>
      </p:sp>
      <p:sp>
        <p:nvSpPr>
          <p:cNvPr id="4" name="Pladsholder til diasnummer 3"/>
          <p:cNvSpPr>
            <a:spLocks noGrp="1"/>
          </p:cNvSpPr>
          <p:nvPr>
            <p:ph type="sldNum" sz="quarter" idx="10"/>
          </p:nvPr>
        </p:nvSpPr>
        <p:spPr/>
        <p:txBody>
          <a:bodyPr/>
          <a:lstStyle/>
          <a:p>
            <a:fld id="{F77D31BF-EAED-475B-BDA6-9B4199BC0553}" type="slidenum">
              <a:rPr lang="da-DK" smtClean="0"/>
              <a:t>31</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diasnummer 3"/>
          <p:cNvSpPr>
            <a:spLocks noGrp="1"/>
          </p:cNvSpPr>
          <p:nvPr>
            <p:ph type="sldNum" sz="quarter" idx="10"/>
          </p:nvPr>
        </p:nvSpPr>
        <p:spPr/>
        <p:txBody>
          <a:bodyPr/>
          <a:lstStyle/>
          <a:p>
            <a:fld id="{F77D31BF-EAED-475B-BDA6-9B4199BC0553}" type="slidenum">
              <a:rPr lang="da-DK" smtClean="0"/>
              <a:t>5</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Billedkilder: Tempel:</a:t>
            </a:r>
            <a:r>
              <a:rPr lang="da-DK" baseline="0" dirty="0" smtClean="0"/>
              <a:t> http://www.eurobricks.com/forum/</a:t>
            </a:r>
            <a:r>
              <a:rPr lang="da-DK" baseline="0" dirty="0" err="1" smtClean="0"/>
              <a:t>index.php?showtopic</a:t>
            </a:r>
            <a:r>
              <a:rPr lang="da-DK" baseline="0" dirty="0" smtClean="0"/>
              <a:t>=82510.  Klodser: Eric Strand - Texas USA, Gerhard </a:t>
            </a:r>
            <a:r>
              <a:rPr lang="da-DK" baseline="0" dirty="0" err="1" smtClean="0"/>
              <a:t>Istok</a:t>
            </a:r>
            <a:r>
              <a:rPr lang="da-DK" baseline="0" dirty="0" smtClean="0"/>
              <a:t> - Michigan USA.</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effectLst/>
              </a:rPr>
              <a:t>Fra 1949-1963 blev LEGO-klodser® lavet af cellulose-acetat (CA), et materiale der kom fra cellulose i træer. En vigtig egenskab </a:t>
            </a:r>
            <a:r>
              <a:rPr lang="da-DK" sz="1200" i="1" dirty="0" smtClean="0">
                <a:effectLst/>
              </a:rPr>
              <a:t>(punkt 3)</a:t>
            </a:r>
            <a:r>
              <a:rPr lang="da-DK" sz="1200" dirty="0" smtClean="0">
                <a:effectLst/>
              </a:rPr>
              <a:t> for legoklodser er, at de skal være </a:t>
            </a:r>
            <a:r>
              <a:rPr lang="da-DK" sz="1200" u="sng" dirty="0" smtClean="0">
                <a:effectLst/>
              </a:rPr>
              <a:t>elastiske</a:t>
            </a:r>
            <a:r>
              <a:rPr lang="da-DK" sz="1200" dirty="0" smtClean="0">
                <a:effectLst/>
              </a:rPr>
              <a:t>. Klodserne skal kunne give sig, når man sætter dem sammen, for så bagefter at vende tilbage til deres oprindelige form. Klodser lavet af CA mister efter nogen tid deres elasticitet og bliver i stedet skæve og forvredne og svære at sætte sammen. </a:t>
            </a:r>
          </a:p>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smtClean="0">
                <a:effectLst/>
              </a:rPr>
              <a:t>Kilde: http://www.youblisher.com/p/626870-Chapter-60-The-LEGO-Plastics-Cellulose-Acetate-and-ABS/</a:t>
            </a:r>
            <a:endParaRPr lang="da-DK" dirty="0" smtClean="0">
              <a:effectLst/>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6</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effectLst/>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7</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u="sng" dirty="0" smtClean="0">
                <a:effectLst/>
                <a:latin typeface="Neo Sans Std" pitchFamily="34" charset="0"/>
              </a:rPr>
              <a:t>Lærer-elevdemonstration:</a:t>
            </a:r>
            <a:endParaRPr lang="da-DK" sz="1050" dirty="0" smtClean="0">
              <a:effectLst/>
              <a:latin typeface="Neo Sans Std" pitchFamily="34" charset="0"/>
            </a:endParaRPr>
          </a:p>
          <a:p>
            <a:r>
              <a:rPr lang="da-DK" sz="1050" b="1" kern="1200" dirty="0" smtClean="0">
                <a:solidFill>
                  <a:schemeClr val="tx1"/>
                </a:solidFill>
                <a:effectLst/>
                <a:latin typeface="Neo Sans Std" pitchFamily="34" charset="0"/>
                <a:ea typeface="+mn-ea"/>
                <a:cs typeface="+mn-cs"/>
              </a:rPr>
              <a:t>Vis (kun!) klip 00:30-00:45:</a:t>
            </a:r>
            <a:r>
              <a:rPr lang="da-DK" sz="1050" kern="1200" dirty="0" smtClean="0">
                <a:solidFill>
                  <a:schemeClr val="tx1"/>
                </a:solidFill>
                <a:effectLst/>
                <a:latin typeface="Neo Sans Std" pitchFamily="34" charset="0"/>
                <a:ea typeface="+mn-ea"/>
                <a:cs typeface="+mn-cs"/>
              </a:rPr>
              <a:t> </a:t>
            </a:r>
            <a:r>
              <a:rPr lang="da-DK" sz="1050" u="sng" kern="1200" dirty="0" smtClean="0">
                <a:solidFill>
                  <a:schemeClr val="tx1"/>
                </a:solidFill>
                <a:effectLst/>
                <a:latin typeface="Neo Sans Std" pitchFamily="34" charset="0"/>
                <a:ea typeface="+mn-ea"/>
                <a:cs typeface="+mn-cs"/>
                <a:hlinkClick r:id="rId3"/>
              </a:rPr>
              <a:t>https://www.youtube.com/watch?v=96lneDI017U</a:t>
            </a:r>
            <a:endParaRPr lang="da-DK" sz="1050" dirty="0" smtClean="0">
              <a:effectLst/>
              <a:latin typeface="Neo Sans Std" pitchFamily="34" charset="0"/>
            </a:endParaRPr>
          </a:p>
          <a:p>
            <a:r>
              <a:rPr lang="da-DK" sz="1050" kern="1200" dirty="0" smtClean="0">
                <a:solidFill>
                  <a:schemeClr val="tx1"/>
                </a:solidFill>
                <a:effectLst/>
                <a:latin typeface="Neo Sans Std" pitchFamily="34" charset="0"/>
                <a:ea typeface="+mn-ea"/>
                <a:cs typeface="+mn-cs"/>
              </a:rPr>
              <a:t>På engelsk, men tale ikke vigtig. Forklar eleverne, at de blot skal se, hvordan ’pop-up’-termometret virker.</a:t>
            </a:r>
            <a:endParaRPr lang="da-DK" sz="1050" dirty="0" smtClean="0">
              <a:effectLst/>
              <a:latin typeface="Neo Sans Std" pitchFamily="34" charset="0"/>
            </a:endParaRPr>
          </a:p>
          <a:p>
            <a:r>
              <a:rPr lang="da-DK" sz="1050" dirty="0" smtClean="0">
                <a:effectLst/>
                <a:latin typeface="Neo Sans Std" pitchFamily="34" charset="0"/>
              </a:rPr>
              <a:t> </a:t>
            </a:r>
          </a:p>
        </p:txBody>
      </p:sp>
      <p:sp>
        <p:nvSpPr>
          <p:cNvPr id="4" name="Pladsholder til diasnummer 3"/>
          <p:cNvSpPr>
            <a:spLocks noGrp="1"/>
          </p:cNvSpPr>
          <p:nvPr>
            <p:ph type="sldNum" sz="quarter" idx="10"/>
          </p:nvPr>
        </p:nvSpPr>
        <p:spPr/>
        <p:txBody>
          <a:bodyPr/>
          <a:lstStyle/>
          <a:p>
            <a:fld id="{F77D31BF-EAED-475B-BDA6-9B4199BC0553}" type="slidenum">
              <a:rPr lang="da-DK" smtClean="0"/>
              <a:t>8</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i="0" baseline="0" dirty="0" smtClean="0">
                <a:effectLst/>
                <a:latin typeface="Calibri" panose="020F0502020204030204" pitchFamily="34" charset="0"/>
              </a:rPr>
              <a:t>’Pop-up’-termometret er en simpel lille plastikdims lavet af blot fire dele: Et ydre rør, en stift med en flad ’hat’ på toppen stukket ned i røret og i bunden af røret en fjeder og en lille stykke metal. Stiften og fjederen sidder i spænd nede i metallet. Det geniale er, at metallets smeltepunkt er usædvanligt lavt (for et metal) og præcist svarer til kalkunens optimale temperatur, nemlig de 82 </a:t>
            </a:r>
            <a:r>
              <a:rPr lang="da-DK" sz="1050" i="0" kern="1200" baseline="0" dirty="0" smtClean="0">
                <a:solidFill>
                  <a:schemeClr val="tx1"/>
                </a:solidFill>
                <a:effectLst/>
                <a:latin typeface="Calibri" panose="020F0502020204030204" pitchFamily="34" charset="0"/>
                <a:ea typeface="+mn-ea"/>
                <a:cs typeface="+mn-cs"/>
                <a:sym typeface="Symbol"/>
              </a:rPr>
              <a:t></a:t>
            </a:r>
            <a:r>
              <a:rPr lang="da-DK" sz="1050" i="0" baseline="0" dirty="0" smtClean="0">
                <a:effectLst/>
                <a:latin typeface="Calibri" panose="020F0502020204030204" pitchFamily="34" charset="0"/>
              </a:rPr>
              <a:t>C. Ved 82 </a:t>
            </a:r>
            <a:r>
              <a:rPr lang="da-DK" sz="1050" i="0" kern="1200" baseline="0" dirty="0" smtClean="0">
                <a:solidFill>
                  <a:schemeClr val="tx1"/>
                </a:solidFill>
                <a:effectLst/>
                <a:latin typeface="Calibri" panose="020F0502020204030204" pitchFamily="34" charset="0"/>
                <a:ea typeface="+mn-ea"/>
                <a:cs typeface="+mn-cs"/>
                <a:sym typeface="Symbol"/>
              </a:rPr>
              <a:t></a:t>
            </a:r>
            <a:r>
              <a:rPr lang="da-DK" sz="1050" i="0" baseline="0" dirty="0" smtClean="0">
                <a:effectLst/>
                <a:latin typeface="Calibri" panose="020F0502020204030204" pitchFamily="34" charset="0"/>
              </a:rPr>
              <a:t>C smelter metallet, fjederen frigives og skubber stiften op af røret - den ’popper op’ og viser kokken at kalkunen er færdig. </a:t>
            </a:r>
          </a:p>
          <a:p>
            <a:pPr marL="0" indent="0">
              <a:buNone/>
            </a:pPr>
            <a:endParaRPr lang="da-DK" sz="1050" i="0" baseline="0" dirty="0" smtClean="0">
              <a:latin typeface="Calibri" panose="020F0502020204030204" pitchFamily="34" charset="0"/>
            </a:endParaRPr>
          </a:p>
          <a:p>
            <a:pPr marL="0" indent="0">
              <a:buNone/>
            </a:pPr>
            <a:r>
              <a:rPr lang="da-DK" sz="1050" i="0" baseline="0" dirty="0" smtClean="0">
                <a:latin typeface="Calibri" panose="020F0502020204030204" pitchFamily="34" charset="0"/>
              </a:rPr>
              <a:t>Field’s metal er en legering, dvs. en blanding af tre metaller: 32.5% </a:t>
            </a:r>
            <a:r>
              <a:rPr lang="da-DK" sz="1050" i="0" baseline="0" dirty="0" err="1" smtClean="0">
                <a:latin typeface="Calibri" panose="020F0502020204030204" pitchFamily="34" charset="0"/>
              </a:rPr>
              <a:t>bismuth</a:t>
            </a:r>
            <a:r>
              <a:rPr lang="da-DK" sz="1050" i="0" baseline="0" dirty="0" smtClean="0">
                <a:latin typeface="Calibri" panose="020F0502020204030204" pitchFamily="34" charset="0"/>
              </a:rPr>
              <a:t>, 51% indium, 16.5% tin.</a:t>
            </a:r>
          </a:p>
          <a:p>
            <a:pPr marL="0" indent="0">
              <a:buNone/>
            </a:pPr>
            <a:r>
              <a:rPr lang="da-DK" sz="1050" i="0" baseline="0" dirty="0" smtClean="0">
                <a:latin typeface="Calibri" panose="020F0502020204030204" pitchFamily="34" charset="0"/>
              </a:rPr>
              <a:t>Smeltepunkterne for de tre metaller er hhv. </a:t>
            </a:r>
            <a:r>
              <a:rPr lang="da-DK" sz="1050" i="0" baseline="0" dirty="0" err="1" smtClean="0">
                <a:latin typeface="Calibri" panose="020F0502020204030204" pitchFamily="34" charset="0"/>
              </a:rPr>
              <a:t>bismuth</a:t>
            </a:r>
            <a:r>
              <a:rPr lang="da-DK" sz="1050" i="0" baseline="0" dirty="0" smtClean="0">
                <a:latin typeface="Calibri" panose="020F0502020204030204" pitchFamily="34" charset="0"/>
              </a:rPr>
              <a:t> (271,4 </a:t>
            </a:r>
            <a:r>
              <a:rPr lang="da-DK" sz="1050" i="0" baseline="0" dirty="0" smtClean="0">
                <a:latin typeface="Calibri" panose="020F0502020204030204" pitchFamily="34" charset="0"/>
                <a:sym typeface="Symbol"/>
              </a:rPr>
              <a:t></a:t>
            </a:r>
            <a:r>
              <a:rPr lang="da-DK" sz="1050" i="0" baseline="0" dirty="0" smtClean="0">
                <a:latin typeface="Calibri" panose="020F0502020204030204" pitchFamily="34" charset="0"/>
              </a:rPr>
              <a:t>C), indium (156,6 </a:t>
            </a:r>
            <a:r>
              <a:rPr lang="da-DK" sz="1050" i="0" baseline="0" dirty="0" smtClean="0">
                <a:latin typeface="Calibri" panose="020F0502020204030204" pitchFamily="34" charset="0"/>
                <a:sym typeface="Symbol"/>
              </a:rPr>
              <a:t></a:t>
            </a:r>
            <a:r>
              <a:rPr lang="da-DK" sz="1050" i="0" baseline="0" dirty="0" smtClean="0">
                <a:latin typeface="Calibri" panose="020F0502020204030204" pitchFamily="34" charset="0"/>
              </a:rPr>
              <a:t>C) og tin (232 </a:t>
            </a:r>
            <a:r>
              <a:rPr lang="da-DK" sz="1050" i="0" baseline="0" dirty="0" smtClean="0">
                <a:latin typeface="Calibri" panose="020F0502020204030204" pitchFamily="34" charset="0"/>
                <a:sym typeface="Symbol"/>
              </a:rPr>
              <a:t></a:t>
            </a:r>
            <a:r>
              <a:rPr lang="da-DK" sz="1050" i="0" baseline="0" dirty="0" smtClean="0">
                <a:latin typeface="Calibri" panose="020F0502020204030204" pitchFamily="34" charset="0"/>
              </a:rPr>
              <a:t>C).</a:t>
            </a:r>
          </a:p>
          <a:p>
            <a:pPr marL="0" indent="0">
              <a:buNone/>
            </a:pPr>
            <a:endParaRPr lang="da-DK" sz="1050" i="0" baseline="0" dirty="0" smtClean="0">
              <a:latin typeface="Calibri" panose="020F0502020204030204" pitchFamily="34" charset="0"/>
            </a:endParaRPr>
          </a:p>
          <a:p>
            <a:pPr marL="0" indent="0">
              <a:buNone/>
            </a:pPr>
            <a:r>
              <a:rPr lang="da-DK" sz="1050" i="0" baseline="0" dirty="0" smtClean="0">
                <a:latin typeface="Calibri" panose="020F0502020204030204" pitchFamily="34" charset="0"/>
              </a:rPr>
              <a:t>Man kan faktisk også købe kyllinger med pop up-termometre i DK: http://www.unghanen.dk/stegetermometer og http://www.pressport.com/</a:t>
            </a:r>
            <a:r>
              <a:rPr lang="da-DK" sz="1050" i="0" baseline="0" dirty="0" err="1" smtClean="0">
                <a:latin typeface="Calibri" panose="020F0502020204030204" pitchFamily="34" charset="0"/>
              </a:rPr>
              <a:t>pressrelease</a:t>
            </a:r>
            <a:r>
              <a:rPr lang="da-DK" sz="1050" i="0" baseline="0" dirty="0" smtClean="0">
                <a:latin typeface="Calibri" panose="020F0502020204030204" pitchFamily="34" charset="0"/>
              </a:rPr>
              <a:t>/14717/Kalkun-med-stegetermometer</a:t>
            </a:r>
            <a:r>
              <a:rPr lang="da-DK" sz="1050" i="0" baseline="0" dirty="0" smtClean="0">
                <a:latin typeface="+mn-lt"/>
              </a:rPr>
              <a:t>.</a:t>
            </a:r>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9</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dirty="0" smtClean="0"/>
              <a:t>Vingerne skifter form afhængig af vindforholdene og kan derved</a:t>
            </a:r>
            <a:r>
              <a:rPr lang="da-DK" sz="1050" baseline="0" dirty="0" smtClean="0"/>
              <a:t> nedsætte luftmodstanden og spare brændstof.</a:t>
            </a:r>
          </a:p>
          <a:p>
            <a:r>
              <a:rPr lang="da-DK" sz="1050" dirty="0" smtClean="0"/>
              <a:t>http://www.nasa.gov/centers/armstrong/news/NewsReleases/2014/14-33.html</a:t>
            </a:r>
          </a:p>
          <a:p>
            <a:r>
              <a:rPr lang="da-DK" sz="1050" dirty="0" smtClean="0"/>
              <a:t>Credits: NASA / Ken </a:t>
            </a:r>
            <a:r>
              <a:rPr lang="da-DK" sz="1050" dirty="0" err="1" smtClean="0"/>
              <a:t>Ulbrich</a:t>
            </a:r>
            <a:endParaRPr lang="da-DK" sz="1050" dirty="0" smtClean="0"/>
          </a:p>
          <a:p>
            <a:r>
              <a:rPr lang="da-DK" sz="1050" dirty="0" smtClean="0"/>
              <a:t>Video: http://www.dailymail.co.uk/sciencetech/article-3062483/Nasa-tests-SHAPE-SHIFTING-wing-bends-mid-air-bird-like-design-spell-end-traditional-flap.html</a:t>
            </a:r>
          </a:p>
          <a:p>
            <a:endParaRPr lang="da-DK" sz="1050" i="0" baseline="0" dirty="0" smtClean="0">
              <a:latin typeface="Calibri" panose="020F0502020204030204" pitchFamily="34" charset="0"/>
            </a:endParaRPr>
          </a:p>
        </p:txBody>
      </p:sp>
      <p:sp>
        <p:nvSpPr>
          <p:cNvPr id="4" name="Pladsholder til diasnummer 3"/>
          <p:cNvSpPr>
            <a:spLocks noGrp="1"/>
          </p:cNvSpPr>
          <p:nvPr>
            <p:ph type="sldNum" sz="quarter" idx="10"/>
          </p:nvPr>
        </p:nvSpPr>
        <p:spPr/>
        <p:txBody>
          <a:bodyPr/>
          <a:lstStyle/>
          <a:p>
            <a:fld id="{F77D31BF-EAED-475B-BDA6-9B4199BC0553}" type="slidenum">
              <a:rPr lang="da-DK" smtClean="0"/>
              <a:t>11</a:t>
            </a:fld>
            <a:endParaRPr lang="da-DK"/>
          </a:p>
        </p:txBody>
      </p:sp>
    </p:spTree>
    <p:extLst>
      <p:ext uri="{BB962C8B-B14F-4D97-AF65-F5344CB8AC3E}">
        <p14:creationId xmlns:p14="http://schemas.microsoft.com/office/powerpoint/2010/main" val="1106645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i="0" baseline="0" dirty="0" smtClean="0">
                <a:latin typeface="Calibri" panose="020F0502020204030204" pitchFamily="34" charset="0"/>
              </a:rPr>
              <a:t>Hvis animationen af sommerfuglevingen ikke virker, ligger den også på hjemmesiden under ‘Video’. Den kan afspilles med </a:t>
            </a:r>
            <a:r>
              <a:rPr lang="da-DK" sz="1050" i="0" baseline="0" dirty="0" err="1" smtClean="0">
                <a:latin typeface="Calibri" panose="020F0502020204030204" pitchFamily="34" charset="0"/>
              </a:rPr>
              <a:t>Quick</a:t>
            </a:r>
            <a:r>
              <a:rPr lang="da-DK" sz="1050" i="0" baseline="0" dirty="0" smtClean="0">
                <a:latin typeface="Calibri" panose="020F0502020204030204" pitchFamily="34" charset="0"/>
              </a:rPr>
              <a:t> Time </a:t>
            </a:r>
            <a:r>
              <a:rPr lang="da-DK" sz="1050" i="0" baseline="0" dirty="0" err="1" smtClean="0">
                <a:latin typeface="Calibri" panose="020F0502020204030204" pitchFamily="34" charset="0"/>
              </a:rPr>
              <a:t>player</a:t>
            </a:r>
            <a:r>
              <a:rPr lang="da-DK" sz="1050" i="0" baseline="0" dirty="0" smtClean="0">
                <a:latin typeface="Calibri" panose="020F0502020204030204" pitchFamily="34" charset="0"/>
              </a:rPr>
              <a:t>.</a:t>
            </a:r>
          </a:p>
        </p:txBody>
      </p:sp>
      <p:sp>
        <p:nvSpPr>
          <p:cNvPr id="4" name="Pladsholder til diasnummer 3"/>
          <p:cNvSpPr>
            <a:spLocks noGrp="1"/>
          </p:cNvSpPr>
          <p:nvPr>
            <p:ph type="sldNum" sz="quarter" idx="10"/>
          </p:nvPr>
        </p:nvSpPr>
        <p:spPr/>
        <p:txBody>
          <a:bodyPr/>
          <a:lstStyle/>
          <a:p>
            <a:fld id="{F77D31BF-EAED-475B-BDA6-9B4199BC0553}" type="slidenum">
              <a:rPr lang="da-DK" smtClean="0"/>
              <a:t>12</a:t>
            </a:fld>
            <a:endParaRPr lang="da-DK"/>
          </a:p>
        </p:txBody>
      </p:sp>
    </p:spTree>
    <p:extLst>
      <p:ext uri="{BB962C8B-B14F-4D97-AF65-F5344CB8AC3E}">
        <p14:creationId xmlns:p14="http://schemas.microsoft.com/office/powerpoint/2010/main" val="1106645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ED18FC42-5E6E-484E-80CC-161A760B4766}" type="datetime1">
              <a:rPr lang="da-DK" smtClean="0"/>
              <a:t>12-12-2016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23839737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lodret titel 2"/>
          <p:cNvSpPr>
            <a:spLocks noGrp="1"/>
          </p:cNvSpPr>
          <p:nvPr>
            <p:ph type="body" orient="vert" idx="1"/>
          </p:nvPr>
        </p:nvSpPr>
        <p:spPr/>
        <p:txBody>
          <a:bodyPr vert="eaVert"/>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BB04D551-0198-4BCF-BC30-488B7A9AFDF7}" type="datetime1">
              <a:rPr lang="da-DK" smtClean="0"/>
              <a:t>12-12-2016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1936499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dirty="0" smtClean="0"/>
              <a:t>Klik for at redigere i master</a:t>
            </a:r>
            <a:endParaRPr lang="da-DK" dirty="0"/>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ED581694-EC42-4727-AEA6-CFC4F40AD01A}" type="datetime1">
              <a:rPr lang="da-DK" smtClean="0"/>
              <a:t>12-12-2016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1576213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p:txBody>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35D46DBC-840D-4886-9598-F19D61CC6496}" type="datetime1">
              <a:rPr lang="da-DK" smtClean="0"/>
              <a:t>12-12-2016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35618253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dirty="0" smtClean="0"/>
              <a:t>Klik for at redigere i master</a:t>
            </a:r>
            <a:endParaRPr lang="da-DK" dirty="0"/>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smtClean="0"/>
              <a:t>Klik for at redigere i master</a:t>
            </a:r>
          </a:p>
        </p:txBody>
      </p:sp>
      <p:sp>
        <p:nvSpPr>
          <p:cNvPr id="4" name="Pladsholder til dato 3"/>
          <p:cNvSpPr>
            <a:spLocks noGrp="1"/>
          </p:cNvSpPr>
          <p:nvPr>
            <p:ph type="dt" sz="half" idx="10"/>
          </p:nvPr>
        </p:nvSpPr>
        <p:spPr>
          <a:xfrm>
            <a:off x="457200" y="6356350"/>
            <a:ext cx="2133600" cy="365125"/>
          </a:xfrm>
          <a:prstGeom prst="rect">
            <a:avLst/>
          </a:prstGeom>
        </p:spPr>
        <p:txBody>
          <a:bodyPr/>
          <a:lstStyle/>
          <a:p>
            <a:fld id="{CF5FA095-A403-4658-B727-4539DDA8DF62}" type="datetime1">
              <a:rPr lang="da-DK" smtClean="0"/>
              <a:t>12-12-2016</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3285970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1593B300-9DA5-4FCA-BD1A-BAF46BD3D3BF}" type="datetime1">
              <a:rPr lang="da-DK" smtClean="0"/>
              <a:t>12-12-2016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4888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dirty="0" smtClean="0"/>
              <a:t>Klik for at redigere i master</a:t>
            </a:r>
            <a:endParaRPr lang="da-DK" dirty="0"/>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7" name="Pladsholder til dato 6"/>
          <p:cNvSpPr>
            <a:spLocks noGrp="1"/>
          </p:cNvSpPr>
          <p:nvPr>
            <p:ph type="dt" sz="half" idx="10"/>
          </p:nvPr>
        </p:nvSpPr>
        <p:spPr>
          <a:xfrm>
            <a:off x="457200" y="6356350"/>
            <a:ext cx="2133600" cy="365125"/>
          </a:xfrm>
          <a:prstGeom prst="rect">
            <a:avLst/>
          </a:prstGeom>
        </p:spPr>
        <p:txBody>
          <a:bodyPr/>
          <a:lstStyle/>
          <a:p>
            <a:fld id="{7552DFD3-F098-4A64-B58B-FA19509DE952}" type="datetime1">
              <a:rPr lang="da-DK" smtClean="0"/>
              <a:t>12-12-2016</a:t>
            </a:fld>
            <a:endParaRPr lang="da-DK" dirty="0"/>
          </a:p>
        </p:txBody>
      </p:sp>
      <p:sp>
        <p:nvSpPr>
          <p:cNvPr id="8" name="Pladsholder til sidefod 7"/>
          <p:cNvSpPr>
            <a:spLocks noGrp="1"/>
          </p:cNvSpPr>
          <p:nvPr>
            <p:ph type="ftr" sz="quarter" idx="11"/>
          </p:nvPr>
        </p:nvSpPr>
        <p:spPr/>
        <p:txBody>
          <a:bodyPr/>
          <a:lstStyle/>
          <a:p>
            <a:endParaRPr lang="da-DK" dirty="0"/>
          </a:p>
        </p:txBody>
      </p:sp>
      <p:sp>
        <p:nvSpPr>
          <p:cNvPr id="9" name="Pladsholder til diasnummer 8"/>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149568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i master</a:t>
            </a:r>
            <a:endParaRPr lang="da-DK" dirty="0"/>
          </a:p>
        </p:txBody>
      </p:sp>
      <p:sp>
        <p:nvSpPr>
          <p:cNvPr id="3" name="Pladsholder til dato 2"/>
          <p:cNvSpPr>
            <a:spLocks noGrp="1"/>
          </p:cNvSpPr>
          <p:nvPr>
            <p:ph type="dt" sz="half" idx="10"/>
          </p:nvPr>
        </p:nvSpPr>
        <p:spPr>
          <a:xfrm>
            <a:off x="457200" y="6356350"/>
            <a:ext cx="2133600" cy="365125"/>
          </a:xfrm>
          <a:prstGeom prst="rect">
            <a:avLst/>
          </a:prstGeom>
        </p:spPr>
        <p:txBody>
          <a:bodyPr/>
          <a:lstStyle/>
          <a:p>
            <a:fld id="{2B976272-E1D2-4237-8DB1-84D64FEC215F}" type="datetime1">
              <a:rPr lang="da-DK" smtClean="0"/>
              <a:t>12-12-2016</a:t>
            </a:fld>
            <a:endParaRPr lang="da-DK" dirty="0"/>
          </a:p>
        </p:txBody>
      </p:sp>
      <p:sp>
        <p:nvSpPr>
          <p:cNvPr id="4" name="Pladsholder til sidefod 3"/>
          <p:cNvSpPr>
            <a:spLocks noGrp="1"/>
          </p:cNvSpPr>
          <p:nvPr>
            <p:ph type="ftr" sz="quarter" idx="11"/>
          </p:nvPr>
        </p:nvSpPr>
        <p:spPr/>
        <p:txBody>
          <a:bodyPr/>
          <a:lstStyle/>
          <a:p>
            <a:endParaRPr lang="da-DK" dirty="0"/>
          </a:p>
        </p:txBody>
      </p:sp>
      <p:sp>
        <p:nvSpPr>
          <p:cNvPr id="5" name="Pladsholder til diasnummer 4"/>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8489887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a:xfrm>
            <a:off x="457200" y="6356350"/>
            <a:ext cx="2133600" cy="365125"/>
          </a:xfrm>
          <a:prstGeom prst="rect">
            <a:avLst/>
          </a:prstGeom>
        </p:spPr>
        <p:txBody>
          <a:bodyPr/>
          <a:lstStyle/>
          <a:p>
            <a:fld id="{0B417B9D-7AC0-424D-A4BF-1246B643C364}" type="datetime1">
              <a:rPr lang="da-DK" smtClean="0"/>
              <a:t>12-12-2016</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439119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dirty="0" smtClean="0"/>
              <a:t>Klik for at redigere i master</a:t>
            </a:r>
            <a:endParaRPr lang="da-DK" dirty="0"/>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smtClean="0"/>
              <a:t>Klik for at redigere i master</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1770AEC2-6D59-4C49-B963-4048DDA1539D}" type="datetime1">
              <a:rPr lang="da-DK" smtClean="0"/>
              <a:t>12-12-2016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1230986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dirty="0" smtClean="0"/>
              <a:t>Klik for at redigere i master</a:t>
            </a:r>
            <a:endParaRPr lang="da-DK" dirty="0"/>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smtClean="0"/>
              <a:t>Klik for at redigere i master</a:t>
            </a:r>
          </a:p>
        </p:txBody>
      </p:sp>
      <p:sp>
        <p:nvSpPr>
          <p:cNvPr id="5" name="Pladsholder til dato 4"/>
          <p:cNvSpPr>
            <a:spLocks noGrp="1"/>
          </p:cNvSpPr>
          <p:nvPr>
            <p:ph type="dt" sz="half" idx="10"/>
          </p:nvPr>
        </p:nvSpPr>
        <p:spPr>
          <a:xfrm>
            <a:off x="457200" y="6356350"/>
            <a:ext cx="2133600" cy="365125"/>
          </a:xfrm>
          <a:prstGeom prst="rect">
            <a:avLst/>
          </a:prstGeom>
        </p:spPr>
        <p:txBody>
          <a:bodyPr/>
          <a:lstStyle/>
          <a:p>
            <a:fld id="{2B70D94A-98E5-4500-88C3-0359BB3A46C4}" type="datetime1">
              <a:rPr lang="da-DK" smtClean="0"/>
              <a:t>12-12-2016</a:t>
            </a:fld>
            <a:endParaRPr lang="da-DK" dirty="0"/>
          </a:p>
        </p:txBody>
      </p:sp>
      <p:sp>
        <p:nvSpPr>
          <p:cNvPr id="6" name="Pladsholder til sidefod 5"/>
          <p:cNvSpPr>
            <a:spLocks noGrp="1"/>
          </p:cNvSpPr>
          <p:nvPr>
            <p:ph type="ftr" sz="quarter" idx="11"/>
          </p:nvPr>
        </p:nvSpPr>
        <p:spPr/>
        <p:txBody>
          <a:bodyPr/>
          <a:lstStyle/>
          <a:p>
            <a:endParaRPr lang="da-DK" dirty="0"/>
          </a:p>
        </p:txBody>
      </p:sp>
      <p:sp>
        <p:nvSpPr>
          <p:cNvPr id="7" name="Pladsholder til diasnummer 6"/>
          <p:cNvSpPr>
            <a:spLocks noGrp="1"/>
          </p:cNvSpPr>
          <p:nvPr>
            <p:ph type="sldNum" sz="quarter" idx="12"/>
          </p:nvPr>
        </p:nvSpPr>
        <p:spPr/>
        <p:txBody>
          <a:bodyPr/>
          <a:lstStyle/>
          <a:p>
            <a:fld id="{54A86E40-F47B-4572-90C1-9EA41A09E3A8}" type="slidenum">
              <a:rPr lang="da-DK" smtClean="0"/>
              <a:t>‹nr.›</a:t>
            </a:fld>
            <a:endParaRPr lang="da-DK" dirty="0"/>
          </a:p>
        </p:txBody>
      </p:sp>
    </p:spTree>
    <p:extLst>
      <p:ext uri="{BB962C8B-B14F-4D97-AF65-F5344CB8AC3E}">
        <p14:creationId xmlns:p14="http://schemas.microsoft.com/office/powerpoint/2010/main" val="965298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440795"/>
            <a:ext cx="8229600" cy="1143000"/>
          </a:xfrm>
          <a:prstGeom prst="rect">
            <a:avLst/>
          </a:prstGeom>
        </p:spPr>
        <p:txBody>
          <a:bodyPr vert="horz" lIns="91440" tIns="45720" rIns="91440" bIns="45720" rtlCol="0" anchor="ctr">
            <a:norm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i master</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8B2D7-6EEB-48A5-BE88-729962435B79}" type="slidenum">
              <a:rPr lang="da-DK" smtClean="0"/>
              <a:t>‹nr.›</a:t>
            </a:fld>
            <a:endParaRPr lang="da-DK" dirty="0"/>
          </a:p>
        </p:txBody>
      </p:sp>
      <p:grpSp>
        <p:nvGrpSpPr>
          <p:cNvPr id="9" name="Gruppe 8"/>
          <p:cNvGrpSpPr/>
          <p:nvPr userDrawn="1"/>
        </p:nvGrpSpPr>
        <p:grpSpPr>
          <a:xfrm>
            <a:off x="4004702" y="6399330"/>
            <a:ext cx="1134596" cy="324000"/>
            <a:chOff x="4143946" y="6354325"/>
            <a:chExt cx="1134596" cy="324000"/>
          </a:xfrm>
        </p:grpSpPr>
        <p:pic>
          <p:nvPicPr>
            <p:cNvPr id="7" name="Billed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436985" y="6354325"/>
              <a:ext cx="841557" cy="324000"/>
            </a:xfrm>
            <a:prstGeom prst="rect">
              <a:avLst/>
            </a:prstGeom>
          </p:spPr>
        </p:pic>
        <p:pic>
          <p:nvPicPr>
            <p:cNvPr id="8" name="Billede 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143946" y="6354325"/>
              <a:ext cx="221468" cy="324000"/>
            </a:xfrm>
            <a:prstGeom prst="rect">
              <a:avLst/>
            </a:prstGeom>
          </p:spPr>
        </p:pic>
      </p:grpSp>
    </p:spTree>
    <p:extLst>
      <p:ext uri="{BB962C8B-B14F-4D97-AF65-F5344CB8AC3E}">
        <p14:creationId xmlns:p14="http://schemas.microsoft.com/office/powerpoint/2010/main" val="4257660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000" kern="1200">
          <a:solidFill>
            <a:schemeClr val="tx1"/>
          </a:solidFill>
          <a:latin typeface="Neo Sans Std"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Neo Sans Std"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Neo Sans Std"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Neo Sans Std"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Neo Sans Std"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Neo Sans Std"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jpe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HdRRy7hItgI"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D-wxnID2q4A&amp;feature=youtu.b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hyperlink" Target="http://www.nationalstemcentre.org.uk/elibrary/resource/9165/the-amazing-d30"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www.youtube.com/watch?v=h0Q1eY-use4" TargetMode="External"/><Relationship Id="rId5" Type="http://schemas.openxmlformats.org/officeDocument/2006/relationships/image" Target="../media/image57.jpeg"/><Relationship Id="rId4" Type="http://schemas.openxmlformats.org/officeDocument/2006/relationships/hyperlink" Target="https://www.youtube.com/watch?v=9VDeJ7rLUYU"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Zm5nUEG5Bjo" TargetMode="External"/><Relationship Id="rId3" Type="http://schemas.openxmlformats.org/officeDocument/2006/relationships/image" Target="../media/image59.png"/><Relationship Id="rId7" Type="http://schemas.openxmlformats.org/officeDocument/2006/relationships/hyperlink" Target="https://www.youtube.com/watch?v=C2YZnTL596Q"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hyperlink" Target="https://www.youtube.com/watch?v=1cYzkyXp0j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18" Type="http://schemas.openxmlformats.org/officeDocument/2006/relationships/image" Target="../media/image76.jpeg"/><Relationship Id="rId26" Type="http://schemas.openxmlformats.org/officeDocument/2006/relationships/image" Target="../media/image82.jpeg"/><Relationship Id="rId3" Type="http://schemas.openxmlformats.org/officeDocument/2006/relationships/image" Target="../media/image63.jpeg"/><Relationship Id="rId21" Type="http://schemas.openxmlformats.org/officeDocument/2006/relationships/image" Target="../media/image79.jpeg"/><Relationship Id="rId7" Type="http://schemas.openxmlformats.org/officeDocument/2006/relationships/image" Target="../media/image67.jpeg"/><Relationship Id="rId12" Type="http://schemas.openxmlformats.org/officeDocument/2006/relationships/image" Target="../media/image72.jpeg"/><Relationship Id="rId17" Type="http://schemas.microsoft.com/office/2007/relationships/hdphoto" Target="../media/hdphoto3.wdp"/><Relationship Id="rId25" Type="http://schemas.microsoft.com/office/2007/relationships/hdphoto" Target="../media/hdphoto5.wdp"/><Relationship Id="rId2" Type="http://schemas.openxmlformats.org/officeDocument/2006/relationships/notesSlide" Target="../notesSlides/notesSlide24.xml"/><Relationship Id="rId16" Type="http://schemas.openxmlformats.org/officeDocument/2006/relationships/image" Target="../media/image75.jpeg"/><Relationship Id="rId20" Type="http://schemas.openxmlformats.org/officeDocument/2006/relationships/image" Target="../media/image78.jpeg"/><Relationship Id="rId29" Type="http://schemas.openxmlformats.org/officeDocument/2006/relationships/image" Target="../media/image85.jpeg"/><Relationship Id="rId1" Type="http://schemas.openxmlformats.org/officeDocument/2006/relationships/slideLayout" Target="../slideLayouts/slideLayout6.xml"/><Relationship Id="rId6" Type="http://schemas.openxmlformats.org/officeDocument/2006/relationships/image" Target="../media/image66.jpeg"/><Relationship Id="rId11" Type="http://schemas.openxmlformats.org/officeDocument/2006/relationships/image" Target="../media/image71.jpeg"/><Relationship Id="rId24" Type="http://schemas.openxmlformats.org/officeDocument/2006/relationships/image" Target="../media/image81.jpeg"/><Relationship Id="rId5" Type="http://schemas.openxmlformats.org/officeDocument/2006/relationships/image" Target="../media/image65.jpeg"/><Relationship Id="rId15" Type="http://schemas.openxmlformats.org/officeDocument/2006/relationships/image" Target="../media/image74.jpeg"/><Relationship Id="rId23" Type="http://schemas.openxmlformats.org/officeDocument/2006/relationships/image" Target="../media/image80.jpeg"/><Relationship Id="rId28" Type="http://schemas.openxmlformats.org/officeDocument/2006/relationships/image" Target="../media/image84.jpeg"/><Relationship Id="rId10" Type="http://schemas.openxmlformats.org/officeDocument/2006/relationships/image" Target="../media/image70.jpeg"/><Relationship Id="rId19" Type="http://schemas.openxmlformats.org/officeDocument/2006/relationships/image" Target="../media/image77.jpeg"/><Relationship Id="rId31" Type="http://schemas.openxmlformats.org/officeDocument/2006/relationships/image" Target="../media/image87.jpeg"/><Relationship Id="rId4" Type="http://schemas.openxmlformats.org/officeDocument/2006/relationships/image" Target="../media/image64.jpeg"/><Relationship Id="rId9" Type="http://schemas.openxmlformats.org/officeDocument/2006/relationships/image" Target="../media/image69.jpeg"/><Relationship Id="rId14" Type="http://schemas.microsoft.com/office/2007/relationships/hdphoto" Target="../media/hdphoto2.wdp"/><Relationship Id="rId22" Type="http://schemas.microsoft.com/office/2007/relationships/hdphoto" Target="../media/hdphoto4.wdp"/><Relationship Id="rId27" Type="http://schemas.openxmlformats.org/officeDocument/2006/relationships/image" Target="../media/image83.jpeg"/><Relationship Id="rId30" Type="http://schemas.openxmlformats.org/officeDocument/2006/relationships/image" Target="../media/image8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6.jpeg"/><Relationship Id="rId18" Type="http://schemas.openxmlformats.org/officeDocument/2006/relationships/image" Target="../media/image101.jpeg"/><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image" Target="../media/image100.jpeg"/><Relationship Id="rId2" Type="http://schemas.openxmlformats.org/officeDocument/2006/relationships/notesSlide" Target="../notesSlides/notesSlide25.xml"/><Relationship Id="rId16"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91.jpeg"/><Relationship Id="rId11" Type="http://schemas.openxmlformats.org/officeDocument/2006/relationships/hyperlink" Target="https://www.youtube.com/watch?v=HdRRy7hItgI" TargetMode="External"/><Relationship Id="rId5" Type="http://schemas.openxmlformats.org/officeDocument/2006/relationships/image" Target="../media/image90.jpeg"/><Relationship Id="rId15" Type="http://schemas.openxmlformats.org/officeDocument/2006/relationships/image" Target="../media/image98.png"/><Relationship Id="rId10" Type="http://schemas.openxmlformats.org/officeDocument/2006/relationships/image" Target="../media/image94.jpeg"/><Relationship Id="rId4" Type="http://schemas.openxmlformats.org/officeDocument/2006/relationships/image" Target="../media/image89.jpeg"/><Relationship Id="rId9" Type="http://schemas.openxmlformats.org/officeDocument/2006/relationships/image" Target="../media/image41.jpeg"/><Relationship Id="rId1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96lneDI017U"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20"/>
            <a:ext cx="9144000" cy="6465125"/>
          </a:xfrm>
          <a:prstGeom prst="rect">
            <a:avLst/>
          </a:prstGeom>
        </p:spPr>
      </p:pic>
      <p:sp>
        <p:nvSpPr>
          <p:cNvPr id="7" name="Rektangel 6"/>
          <p:cNvSpPr/>
          <p:nvPr/>
        </p:nvSpPr>
        <p:spPr>
          <a:xfrm>
            <a:off x="3896925" y="6354325"/>
            <a:ext cx="1260140" cy="38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boks 3"/>
          <p:cNvSpPr txBox="1"/>
          <p:nvPr/>
        </p:nvSpPr>
        <p:spPr>
          <a:xfrm>
            <a:off x="611560" y="2213865"/>
            <a:ext cx="2250250" cy="461665"/>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2400" b="1" dirty="0" smtClean="0">
                <a:solidFill>
                  <a:srgbClr val="FF0000"/>
                </a:solidFill>
                <a:latin typeface="Neo Sans Std" pitchFamily="34" charset="0"/>
              </a:rPr>
              <a:t>MODUL </a:t>
            </a:r>
            <a:r>
              <a:rPr lang="da-DK" sz="2400" b="1" dirty="0" smtClean="0">
                <a:solidFill>
                  <a:srgbClr val="FF0000"/>
                </a:solidFill>
                <a:latin typeface="Neo Sans Std" pitchFamily="34" charset="0"/>
              </a:rPr>
              <a:t>5-9</a:t>
            </a:r>
            <a:endParaRPr lang="da-DK" sz="2400" b="1" dirty="0">
              <a:solidFill>
                <a:srgbClr val="FF0000"/>
              </a:solidFill>
              <a:latin typeface="Neo Sans Std" pitchFamily="34" charset="0"/>
            </a:endParaRPr>
          </a:p>
        </p:txBody>
      </p:sp>
    </p:spTree>
    <p:extLst>
      <p:ext uri="{BB962C8B-B14F-4D97-AF65-F5344CB8AC3E}">
        <p14:creationId xmlns:p14="http://schemas.microsoft.com/office/powerpoint/2010/main" val="851653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54A86E40-F47B-4572-90C1-9EA41A09E3A8}" type="slidenum">
              <a:rPr lang="da-DK" smtClean="0"/>
              <a:t>10</a:t>
            </a:fld>
            <a:endParaRPr lang="da-DK" dirty="0"/>
          </a:p>
        </p:txBody>
      </p:sp>
      <p:sp>
        <p:nvSpPr>
          <p:cNvPr id="3" name="Tekstfelt 2"/>
          <p:cNvSpPr txBox="1">
            <a:spLocks noChangeArrowheads="1"/>
          </p:cNvSpPr>
          <p:nvPr/>
        </p:nvSpPr>
        <p:spPr bwMode="auto">
          <a:xfrm>
            <a:off x="1858645" y="2890391"/>
            <a:ext cx="5426710" cy="1077218"/>
          </a:xfrm>
          <a:prstGeom prst="rect">
            <a:avLst/>
          </a:prstGeom>
          <a:solidFill>
            <a:srgbClr val="7030A0"/>
          </a:solidFill>
          <a:ln w="9525">
            <a:noFill/>
            <a:miter lim="800000"/>
            <a:headEnd/>
            <a:tailEnd/>
          </a:ln>
        </p:spPr>
        <p:txBody>
          <a:bodyPr rot="0" vert="horz" wrap="square" lIns="91440" tIns="45720" rIns="91440" bIns="45720" anchor="t" anchorCtr="0">
            <a:spAutoFit/>
          </a:bodyPr>
          <a:lstStyle/>
          <a:p>
            <a:pPr algn="ctr">
              <a:spcAft>
                <a:spcPts val="0"/>
              </a:spcAft>
            </a:pPr>
            <a:r>
              <a:rPr lang="da-DK" sz="3200" b="1" dirty="0">
                <a:solidFill>
                  <a:srgbClr val="FFFFFF"/>
                </a:solidFill>
                <a:effectLst/>
                <a:latin typeface="Calibri"/>
                <a:ea typeface="Calibri"/>
                <a:cs typeface="Calibri"/>
              </a:rPr>
              <a:t>MODUL </a:t>
            </a:r>
            <a:r>
              <a:rPr lang="da-DK" sz="3200" b="1" dirty="0">
                <a:solidFill>
                  <a:srgbClr val="FFFFFF"/>
                </a:solidFill>
                <a:latin typeface="Calibri"/>
                <a:ea typeface="Calibri"/>
                <a:cs typeface="Calibri"/>
              </a:rPr>
              <a:t>6</a:t>
            </a:r>
            <a:r>
              <a:rPr lang="da-DK" sz="3200" b="1" dirty="0" smtClean="0">
                <a:solidFill>
                  <a:srgbClr val="FFFFFF"/>
                </a:solidFill>
                <a:effectLst/>
                <a:latin typeface="Calibri"/>
                <a:ea typeface="Calibri"/>
                <a:cs typeface="Calibri"/>
              </a:rPr>
              <a:t>: </a:t>
            </a:r>
          </a:p>
          <a:p>
            <a:pPr algn="ctr">
              <a:spcAft>
                <a:spcPts val="0"/>
              </a:spcAft>
            </a:pPr>
            <a:r>
              <a:rPr lang="da-DK" sz="3200" b="1" dirty="0" smtClean="0">
                <a:solidFill>
                  <a:srgbClr val="FFFFFF"/>
                </a:solidFill>
                <a:latin typeface="Calibri"/>
                <a:ea typeface="Calibri"/>
                <a:cs typeface="Calibri"/>
              </a:rPr>
              <a:t>SMARTE </a:t>
            </a:r>
            <a:r>
              <a:rPr lang="da-DK" sz="3200" b="1" dirty="0" smtClean="0">
                <a:solidFill>
                  <a:srgbClr val="FFFFFF"/>
                </a:solidFill>
                <a:effectLst/>
                <a:latin typeface="Calibri"/>
                <a:ea typeface="Calibri"/>
                <a:cs typeface="Calibri"/>
              </a:rPr>
              <a:t>MATERIALER</a:t>
            </a:r>
            <a:endParaRPr lang="da-DK" sz="3200" dirty="0">
              <a:solidFill>
                <a:srgbClr val="000000"/>
              </a:solidFill>
              <a:effectLst/>
              <a:latin typeface="Calibri"/>
              <a:ea typeface="Calibri"/>
              <a:cs typeface="Calibri"/>
            </a:endParaRPr>
          </a:p>
        </p:txBody>
      </p:sp>
    </p:spTree>
    <p:extLst>
      <p:ext uri="{BB962C8B-B14F-4D97-AF65-F5344CB8AC3E}">
        <p14:creationId xmlns:p14="http://schemas.microsoft.com/office/powerpoint/2010/main" val="2825228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200" dirty="0" smtClean="0"/>
              <a:t>SMARTE FLYVINGER, DER KAN ÆNDRE FORM</a:t>
            </a:r>
            <a:endParaRPr lang="da-DK" dirty="0"/>
          </a:p>
        </p:txBody>
      </p:sp>
      <p:sp>
        <p:nvSpPr>
          <p:cNvPr id="4" name="Pladsholder til diasnummer 3"/>
          <p:cNvSpPr>
            <a:spLocks noGrp="1"/>
          </p:cNvSpPr>
          <p:nvPr>
            <p:ph type="sldNum" sz="quarter" idx="12"/>
          </p:nvPr>
        </p:nvSpPr>
        <p:spPr/>
        <p:txBody>
          <a:bodyPr/>
          <a:lstStyle/>
          <a:p>
            <a:fld id="{54A86E40-F47B-4572-90C1-9EA41A09E3A8}" type="slidenum">
              <a:rPr lang="da-DK" smtClean="0"/>
              <a:t>11</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pic>
        <p:nvPicPr>
          <p:cNvPr id="10" name="Shape-shifting-wing.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37338" y="3474005"/>
            <a:ext cx="4034862" cy="2257001"/>
          </a:xfrm>
          <a:prstGeom prst="rect">
            <a:avLst/>
          </a:prstGeom>
        </p:spPr>
      </p:pic>
      <p:sp>
        <p:nvSpPr>
          <p:cNvPr id="5" name="Rektangel 4"/>
          <p:cNvSpPr/>
          <p:nvPr/>
        </p:nvSpPr>
        <p:spPr>
          <a:xfrm>
            <a:off x="1807103" y="5859270"/>
            <a:ext cx="5526360" cy="307777"/>
          </a:xfrm>
          <a:prstGeom prst="rect">
            <a:avLst/>
          </a:prstGeom>
        </p:spPr>
        <p:txBody>
          <a:bodyPr wrap="square">
            <a:spAutoFit/>
          </a:bodyPr>
          <a:lstStyle/>
          <a:p>
            <a:pPr lvl="0">
              <a:defRPr/>
            </a:pPr>
            <a:r>
              <a:rPr lang="da-DK" sz="1400" i="1" dirty="0"/>
              <a:t>https://www.youtube.com/watch?v=JXQsmG5gM2Y (38:54-39:10)</a:t>
            </a:r>
          </a:p>
        </p:txBody>
      </p:sp>
      <p:sp>
        <p:nvSpPr>
          <p:cNvPr id="12" name="Rektangel 11"/>
          <p:cNvSpPr/>
          <p:nvPr/>
        </p:nvSpPr>
        <p:spPr>
          <a:xfrm>
            <a:off x="1601670" y="4602505"/>
            <a:ext cx="855095" cy="307777"/>
          </a:xfrm>
          <a:prstGeom prst="rect">
            <a:avLst/>
          </a:prstGeom>
        </p:spPr>
        <p:txBody>
          <a:bodyPr wrap="square">
            <a:spAutoFit/>
          </a:bodyPr>
          <a:lstStyle/>
          <a:p>
            <a:pPr lvl="0">
              <a:defRPr/>
            </a:pPr>
            <a:r>
              <a:rPr lang="da-DK" sz="1400" i="1" dirty="0" smtClean="0"/>
              <a:t>VIDEO:</a:t>
            </a:r>
            <a:endParaRPr lang="da-DK" sz="1400" i="1" dirty="0"/>
          </a:p>
        </p:txBody>
      </p:sp>
      <p:grpSp>
        <p:nvGrpSpPr>
          <p:cNvPr id="3" name="Gruppe 2"/>
          <p:cNvGrpSpPr/>
          <p:nvPr/>
        </p:nvGrpSpPr>
        <p:grpSpPr>
          <a:xfrm>
            <a:off x="4570283" y="1538790"/>
            <a:ext cx="4074356" cy="2354515"/>
            <a:chOff x="4570283" y="1538790"/>
            <a:chExt cx="4074356" cy="2354515"/>
          </a:xfrm>
        </p:grpSpPr>
        <p:pic>
          <p:nvPicPr>
            <p:cNvPr id="9" name="Picture 2" descr="C:\Users\annha\Documents\Boernenes Universitet\BU2014\Materialekuffert\Materiale intro\Illustrationer\NASA-flyvinge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70283" y="1538790"/>
              <a:ext cx="4052167" cy="216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7812360" y="3708639"/>
              <a:ext cx="832279" cy="184666"/>
            </a:xfrm>
            <a:prstGeom prst="rect">
              <a:avLst/>
            </a:prstGeom>
          </p:spPr>
          <p:txBody>
            <a:bodyPr wrap="none">
              <a:spAutoFit/>
            </a:bodyPr>
            <a:lstStyle/>
            <a:p>
              <a:r>
                <a:rPr lang="da-DK" sz="600" i="1" dirty="0">
                  <a:solidFill>
                    <a:schemeClr val="bg1">
                      <a:lumMod val="50000"/>
                    </a:schemeClr>
                  </a:solidFill>
                  <a:latin typeface="Neo Sans Std" pitchFamily="34" charset="0"/>
                </a:rPr>
                <a:t>NASA / Ken </a:t>
              </a:r>
              <a:r>
                <a:rPr lang="da-DK" sz="600" i="1" dirty="0" err="1" smtClean="0">
                  <a:solidFill>
                    <a:schemeClr val="bg1">
                      <a:lumMod val="50000"/>
                    </a:schemeClr>
                  </a:solidFill>
                  <a:latin typeface="Neo Sans Std" pitchFamily="34" charset="0"/>
                </a:rPr>
                <a:t>Ulbrich</a:t>
              </a:r>
              <a:endParaRPr lang="da-DK" sz="600" i="1" dirty="0">
                <a:solidFill>
                  <a:schemeClr val="bg1">
                    <a:lumMod val="50000"/>
                  </a:schemeClr>
                </a:solidFill>
                <a:latin typeface="Neo Sans Std" pitchFamily="34" charset="0"/>
              </a:endParaRPr>
            </a:p>
          </p:txBody>
        </p:sp>
      </p:grpSp>
      <p:grpSp>
        <p:nvGrpSpPr>
          <p:cNvPr id="7" name="Gruppe 6"/>
          <p:cNvGrpSpPr/>
          <p:nvPr/>
        </p:nvGrpSpPr>
        <p:grpSpPr>
          <a:xfrm>
            <a:off x="679381" y="1538790"/>
            <a:ext cx="3307194" cy="2354515"/>
            <a:chOff x="679381" y="1538790"/>
            <a:chExt cx="3307194" cy="2354515"/>
          </a:xfrm>
        </p:grpSpPr>
        <p:pic>
          <p:nvPicPr>
            <p:cNvPr id="8" name="Picture 3" descr="C:\Users\annha\Documents\Boernenes Universitet\BU2014\Materialekuffert\Materiale intro\Illustrationer\NASA-flyvinge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6575" y="1538790"/>
              <a:ext cx="324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12"/>
            <p:cNvSpPr/>
            <p:nvPr/>
          </p:nvSpPr>
          <p:spPr>
            <a:xfrm>
              <a:off x="679381" y="3708639"/>
              <a:ext cx="832279" cy="184666"/>
            </a:xfrm>
            <a:prstGeom prst="rect">
              <a:avLst/>
            </a:prstGeom>
          </p:spPr>
          <p:txBody>
            <a:bodyPr wrap="none">
              <a:spAutoFit/>
            </a:bodyPr>
            <a:lstStyle/>
            <a:p>
              <a:r>
                <a:rPr lang="da-DK" sz="600" i="1" dirty="0">
                  <a:solidFill>
                    <a:schemeClr val="bg1">
                      <a:lumMod val="50000"/>
                    </a:schemeClr>
                  </a:solidFill>
                  <a:latin typeface="Neo Sans Std" pitchFamily="34" charset="0"/>
                </a:rPr>
                <a:t>NASA / Ken </a:t>
              </a:r>
              <a:r>
                <a:rPr lang="da-DK" sz="600" i="1" dirty="0" err="1" smtClean="0">
                  <a:solidFill>
                    <a:schemeClr val="bg1">
                      <a:lumMod val="50000"/>
                    </a:schemeClr>
                  </a:solidFill>
                  <a:latin typeface="Neo Sans Std" pitchFamily="34" charset="0"/>
                </a:rPr>
                <a:t>Ulbrich</a:t>
              </a:r>
              <a:endParaRPr lang="da-DK" sz="600" i="1" dirty="0">
                <a:solidFill>
                  <a:schemeClr val="bg1">
                    <a:lumMod val="50000"/>
                  </a:schemeClr>
                </a:solidFill>
                <a:latin typeface="Neo Sans Std" pitchFamily="34" charset="0"/>
              </a:endParaRPr>
            </a:p>
          </p:txBody>
        </p:sp>
      </p:grpSp>
    </p:spTree>
    <p:extLst>
      <p:ext uri="{BB962C8B-B14F-4D97-AF65-F5344CB8AC3E}">
        <p14:creationId xmlns:p14="http://schemas.microsoft.com/office/powerpoint/2010/main" val="2268839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SMARTE SOMMERFUGLE</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12</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pic>
        <p:nvPicPr>
          <p:cNvPr id="11" name="Sommerfugl.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429" t="13412" r="18786" b="16379"/>
          <a:stretch/>
        </p:blipFill>
        <p:spPr>
          <a:xfrm>
            <a:off x="401926" y="1358770"/>
            <a:ext cx="4035060" cy="3281626"/>
          </a:xfrm>
          <a:prstGeom prst="rect">
            <a:avLst/>
          </a:prstGeom>
        </p:spPr>
      </p:pic>
      <p:sp>
        <p:nvSpPr>
          <p:cNvPr id="12" name="Rektangel 11"/>
          <p:cNvSpPr/>
          <p:nvPr/>
        </p:nvSpPr>
        <p:spPr>
          <a:xfrm>
            <a:off x="566555" y="1358770"/>
            <a:ext cx="855095" cy="307777"/>
          </a:xfrm>
          <a:prstGeom prst="rect">
            <a:avLst/>
          </a:prstGeom>
        </p:spPr>
        <p:txBody>
          <a:bodyPr wrap="square">
            <a:spAutoFit/>
          </a:bodyPr>
          <a:lstStyle/>
          <a:p>
            <a:pPr lvl="0">
              <a:defRPr/>
            </a:pPr>
            <a:r>
              <a:rPr lang="da-DK" sz="1400" i="1" dirty="0" smtClean="0"/>
              <a:t>VIDEO:</a:t>
            </a:r>
            <a:endParaRPr lang="da-DK" sz="1400" i="1" dirty="0"/>
          </a:p>
        </p:txBody>
      </p:sp>
      <p:grpSp>
        <p:nvGrpSpPr>
          <p:cNvPr id="3" name="Gruppe 2"/>
          <p:cNvGrpSpPr/>
          <p:nvPr/>
        </p:nvGrpSpPr>
        <p:grpSpPr>
          <a:xfrm>
            <a:off x="3282255" y="3699030"/>
            <a:ext cx="5700235" cy="2402950"/>
            <a:chOff x="3282255" y="3699030"/>
            <a:chExt cx="5700235" cy="2402950"/>
          </a:xfrm>
        </p:grpSpPr>
        <p:pic>
          <p:nvPicPr>
            <p:cNvPr id="3074" name="Picture 2" descr="http://www.nanotypos.com/portal/wp-content/uploads/2013/02/h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282255" y="3699030"/>
              <a:ext cx="5610225" cy="217099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7686943" y="5901925"/>
              <a:ext cx="1295547" cy="200055"/>
            </a:xfrm>
            <a:prstGeom prst="rect">
              <a:avLst/>
            </a:prstGeom>
          </p:spPr>
          <p:txBody>
            <a:bodyPr wrap="none">
              <a:spAutoFit/>
            </a:bodyPr>
            <a:lstStyle/>
            <a:p>
              <a:r>
                <a:rPr lang="da-DK" sz="700" i="1" dirty="0">
                  <a:solidFill>
                    <a:schemeClr val="bg1">
                      <a:lumMod val="50000"/>
                    </a:schemeClr>
                  </a:solidFill>
                  <a:latin typeface="Neo Sans Std" pitchFamily="34" charset="0"/>
                </a:rPr>
                <a:t>http://www.nanotypos.com/</a:t>
              </a:r>
            </a:p>
          </p:txBody>
        </p:sp>
      </p:grpSp>
    </p:spTree>
    <p:extLst>
      <p:ext uri="{BB962C8B-B14F-4D97-AF65-F5344CB8AC3E}">
        <p14:creationId xmlns:p14="http://schemas.microsoft.com/office/powerpoint/2010/main" val="2562702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SMARTE LEGO®KLODSER</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13</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grpSp>
        <p:nvGrpSpPr>
          <p:cNvPr id="3" name="Gruppe 2"/>
          <p:cNvGrpSpPr/>
          <p:nvPr/>
        </p:nvGrpSpPr>
        <p:grpSpPr>
          <a:xfrm>
            <a:off x="881589" y="1448780"/>
            <a:ext cx="6345705" cy="4169556"/>
            <a:chOff x="881589" y="1448780"/>
            <a:chExt cx="6345705" cy="4169556"/>
          </a:xfrm>
        </p:grpSpPr>
        <p:pic>
          <p:nvPicPr>
            <p:cNvPr id="10" name="Billede 9" descr="C:\Users\annha\Documents\Boernenes Universitet\BU2014\Materialekuffert\Materiale intro\Billeder\Illustrationer\Nanoklosd-NIL.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1589" y="1448780"/>
              <a:ext cx="6345705" cy="4169556"/>
            </a:xfrm>
            <a:prstGeom prst="rect">
              <a:avLst/>
            </a:prstGeom>
            <a:noFill/>
            <a:ln>
              <a:noFill/>
            </a:ln>
          </p:spPr>
        </p:pic>
        <p:sp>
          <p:nvSpPr>
            <p:cNvPr id="7" name="Rektangel 6"/>
            <p:cNvSpPr/>
            <p:nvPr/>
          </p:nvSpPr>
          <p:spPr>
            <a:xfrm>
              <a:off x="2051720" y="3663085"/>
              <a:ext cx="798617" cy="200055"/>
            </a:xfrm>
            <a:prstGeom prst="rect">
              <a:avLst/>
            </a:prstGeom>
          </p:spPr>
          <p:txBody>
            <a:bodyPr wrap="none">
              <a:spAutoFit/>
            </a:bodyPr>
            <a:lstStyle/>
            <a:p>
              <a:r>
                <a:rPr lang="da-DK" sz="700" i="1" dirty="0">
                  <a:solidFill>
                    <a:schemeClr val="bg1">
                      <a:lumMod val="50000"/>
                    </a:schemeClr>
                  </a:solidFill>
                  <a:latin typeface="Neo Sans Std" pitchFamily="34" charset="0"/>
                </a:rPr>
                <a:t>NIL Technology</a:t>
              </a:r>
            </a:p>
          </p:txBody>
        </p:sp>
      </p:grpSp>
      <p:grpSp>
        <p:nvGrpSpPr>
          <p:cNvPr id="5" name="Gruppe 4"/>
          <p:cNvGrpSpPr/>
          <p:nvPr/>
        </p:nvGrpSpPr>
        <p:grpSpPr>
          <a:xfrm>
            <a:off x="4615663" y="4104074"/>
            <a:ext cx="4091998" cy="1860382"/>
            <a:chOff x="4615663" y="4104074"/>
            <a:chExt cx="4091998" cy="1860382"/>
          </a:xfrm>
        </p:grpSpPr>
        <p:sp>
          <p:nvSpPr>
            <p:cNvPr id="11" name="Rektangel 10"/>
            <p:cNvSpPr/>
            <p:nvPr/>
          </p:nvSpPr>
          <p:spPr>
            <a:xfrm>
              <a:off x="7655770" y="5764401"/>
              <a:ext cx="1051891" cy="200055"/>
            </a:xfrm>
            <a:prstGeom prst="rect">
              <a:avLst/>
            </a:prstGeom>
          </p:spPr>
          <p:txBody>
            <a:bodyPr wrap="none">
              <a:spAutoFit/>
            </a:bodyPr>
            <a:lstStyle/>
            <a:p>
              <a:r>
                <a:rPr lang="da-DK" sz="700" i="1" dirty="0">
                  <a:solidFill>
                    <a:schemeClr val="bg1">
                      <a:lumMod val="50000"/>
                    </a:schemeClr>
                  </a:solidFill>
                  <a:latin typeface="Neo Sans Std" pitchFamily="34" charset="0"/>
                </a:rPr>
                <a:t>LEGO® DUPLO® </a:t>
              </a:r>
              <a:r>
                <a:rPr lang="da-DK" sz="700" i="1" dirty="0" err="1">
                  <a:solidFill>
                    <a:schemeClr val="bg1">
                      <a:lumMod val="50000"/>
                    </a:schemeClr>
                  </a:solidFill>
                  <a:latin typeface="Neo Sans Std" pitchFamily="34" charset="0"/>
                </a:rPr>
                <a:t>bricks</a:t>
              </a:r>
              <a:endParaRPr lang="da-DK" sz="700" i="1" dirty="0">
                <a:solidFill>
                  <a:schemeClr val="bg1">
                    <a:lumMod val="50000"/>
                  </a:schemeClr>
                </a:solidFill>
                <a:latin typeface="Neo Sans Std" pitchFamily="34" charset="0"/>
              </a:endParaRPr>
            </a:p>
          </p:txBody>
        </p:sp>
        <p:pic>
          <p:nvPicPr>
            <p:cNvPr id="5123" name="Picture 3" descr="C:\Users\annha\Documents\BU2014-Materialekasse\Billeder\Illustrationer\HighRes_LEGO_DUPLO_brick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15663" y="4104074"/>
              <a:ext cx="4091998" cy="164515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ktangel 12"/>
          <p:cNvSpPr/>
          <p:nvPr/>
        </p:nvSpPr>
        <p:spPr>
          <a:xfrm>
            <a:off x="859454" y="5664373"/>
            <a:ext cx="798617" cy="200055"/>
          </a:xfrm>
          <a:prstGeom prst="rect">
            <a:avLst/>
          </a:prstGeom>
        </p:spPr>
        <p:txBody>
          <a:bodyPr wrap="none">
            <a:spAutoFit/>
          </a:bodyPr>
          <a:lstStyle/>
          <a:p>
            <a:r>
              <a:rPr lang="da-DK" sz="700" i="1" dirty="0">
                <a:solidFill>
                  <a:schemeClr val="bg1">
                    <a:lumMod val="50000"/>
                  </a:schemeClr>
                </a:solidFill>
                <a:latin typeface="Neo Sans Std" pitchFamily="34" charset="0"/>
              </a:rPr>
              <a:t>NIL Technology</a:t>
            </a:r>
          </a:p>
        </p:txBody>
      </p:sp>
    </p:spTree>
    <p:extLst>
      <p:ext uri="{BB962C8B-B14F-4D97-AF65-F5344CB8AC3E}">
        <p14:creationId xmlns:p14="http://schemas.microsoft.com/office/powerpoint/2010/main" val="34625872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I SKAL UNDERSØGE DISSE MATERIALER:</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14</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pic>
        <p:nvPicPr>
          <p:cNvPr id="19461" name="Picture 5" descr="C:\Users\annha\Documents\BU2014-Materialekasse\Opsaetning InDesign\Moduler\Modul6-finalAH\Modul6-Elev3-mappe\Links\20160622_12003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03075" y="2033845"/>
            <a:ext cx="321934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C:\Users\annha\Documents\BU2014-Materialekasse\Opsaetning InDesign\Moduler\Modul6-finalAH\Modul6-Elev3-mappe\Links\20160622_12014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08630" y="2033845"/>
            <a:ext cx="2458725"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e 2"/>
          <p:cNvGrpSpPr/>
          <p:nvPr/>
        </p:nvGrpSpPr>
        <p:grpSpPr>
          <a:xfrm>
            <a:off x="386535" y="3744035"/>
            <a:ext cx="8329844" cy="1620000"/>
            <a:chOff x="566555" y="3232613"/>
            <a:chExt cx="8329844" cy="1620000"/>
          </a:xfrm>
        </p:grpSpPr>
        <p:pic>
          <p:nvPicPr>
            <p:cNvPr id="19458" name="Picture 2" descr="C:\Users\annha\Documents\BU2014-Materialekasse\Opsaetning InDesign\Moduler\Modul6-finalAH\Modul6-Elev3-mappe\Links\20160622_12045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97881" y="3232613"/>
              <a:ext cx="288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annha\Documents\BU2014-Materialekasse\Opsaetning InDesign\Moduler\Modul6-finalAH\Modul6-Elev3-mappe\Links\20160610_20185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62308" y="3232613"/>
              <a:ext cx="1534091"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annha\Documents\BU2014-Materialekasse\Opsaetning InDesign\Moduler\Modul6-finalAH\Modul6-Elev3-mappe\Links\20160616_1029212.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99161" y="3232613"/>
              <a:ext cx="941866"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C:\Users\annha\Documents\BU2014-Materialekasse\Opsaetning InDesign\Moduler\Modul6-finalAH\Modul6-Elev3-mappe\Links\20160622_120319.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66555" y="3232613"/>
              <a:ext cx="1710046" cy="162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91549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 11"/>
          <p:cNvGraphicFramePr>
            <a:graphicFrameLocks noGrp="1"/>
          </p:cNvGraphicFramePr>
          <p:nvPr>
            <p:extLst>
              <p:ext uri="{D42A27DB-BD31-4B8C-83A1-F6EECF244321}">
                <p14:modId xmlns:p14="http://schemas.microsoft.com/office/powerpoint/2010/main" val="2560114979"/>
              </p:ext>
            </p:extLst>
          </p:nvPr>
        </p:nvGraphicFramePr>
        <p:xfrm>
          <a:off x="611560" y="1494225"/>
          <a:ext cx="8035518" cy="4365045"/>
        </p:xfrm>
        <a:graphic>
          <a:graphicData uri="http://schemas.openxmlformats.org/drawingml/2006/table">
            <a:tbl>
              <a:tblPr firstRow="1" bandRow="1">
                <a:tableStyleId>{5940675A-B579-460E-94D1-54222C63F5DA}</a:tableStyleId>
              </a:tblPr>
              <a:tblGrid>
                <a:gridCol w="1260000"/>
                <a:gridCol w="1129253"/>
                <a:gridCol w="1129253"/>
                <a:gridCol w="1129253"/>
                <a:gridCol w="1129253"/>
                <a:gridCol w="1129253"/>
                <a:gridCol w="1129253"/>
              </a:tblGrid>
              <a:tr h="405045">
                <a:tc rowSpan="2">
                  <a:txBody>
                    <a:bodyPr/>
                    <a:lstStyle/>
                    <a:p>
                      <a:pPr marR="0" algn="r" rtl="0"/>
                      <a:r>
                        <a:rPr lang="da-DK" sz="1200" b="0" i="0" u="none" strike="noStrike" baseline="0" dirty="0" smtClean="0">
                          <a:solidFill>
                            <a:schemeClr val="tx1"/>
                          </a:solidFill>
                          <a:latin typeface="Neo Sans Std" pitchFamily="34" charset="0"/>
                        </a:rPr>
                        <a:t>     Påvirkning</a:t>
                      </a:r>
                    </a:p>
                    <a:p>
                      <a:pPr marR="0" algn="ctr" rtl="0"/>
                      <a:endParaRPr lang="da-DK" sz="1200" b="0" i="0" u="none" strike="noStrike" baseline="0" dirty="0" smtClean="0">
                        <a:solidFill>
                          <a:schemeClr val="tx1"/>
                        </a:solidFill>
                        <a:latin typeface="Neo Sans Std" pitchFamily="34" charset="0"/>
                      </a:endParaRPr>
                    </a:p>
                    <a:p>
                      <a:pPr marR="0" algn="ctr" rtl="0"/>
                      <a:endParaRPr lang="da-DK" sz="1200" b="0" i="0" u="none" strike="noStrike" baseline="0" dirty="0" smtClean="0">
                        <a:solidFill>
                          <a:schemeClr val="tx1"/>
                        </a:solidFill>
                        <a:latin typeface="Neo Sans Std" pitchFamily="34" charset="0"/>
                      </a:endParaRPr>
                    </a:p>
                    <a:p>
                      <a:pPr marR="0" algn="ctr" rtl="0"/>
                      <a:endParaRPr lang="da-DK" sz="1200" b="0" i="0" u="none" strike="noStrike" baseline="0" dirty="0" smtClean="0">
                        <a:solidFill>
                          <a:schemeClr val="tx1"/>
                        </a:solidFill>
                        <a:latin typeface="Neo Sans Std" pitchFamily="34" charset="0"/>
                      </a:endParaRPr>
                    </a:p>
                    <a:p>
                      <a:pPr marR="0" algn="l" rtl="0"/>
                      <a:r>
                        <a:rPr lang="da-DK" sz="1200" b="0" i="0" u="none" strike="noStrike" baseline="0" dirty="0" smtClean="0">
                          <a:solidFill>
                            <a:schemeClr val="tx1"/>
                          </a:solidFill>
                          <a:latin typeface="Neo Sans Std" pitchFamily="34" charset="0"/>
                        </a:rPr>
                        <a:t>Materiale</a:t>
                      </a:r>
                    </a:p>
                  </a:txBody>
                  <a:tcPr anchor="ctr">
                    <a:solidFill>
                      <a:srgbClr val="662D91">
                        <a:alpha val="30196"/>
                      </a:srgbClr>
                    </a:solidFill>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err="1" smtClean="0">
                          <a:solidFill>
                            <a:schemeClr val="tx1"/>
                          </a:solidFill>
                          <a:latin typeface="Neo Sans Std" pitchFamily="34" charset="0"/>
                          <a:ea typeface="+mn-ea"/>
                          <a:cs typeface="+mn-cs"/>
                        </a:rPr>
                        <a:t>Skriv</a:t>
                      </a:r>
                      <a:r>
                        <a:rPr lang="en-GB" sz="1200" b="0" i="0" u="none" strike="noStrike" kern="1200" baseline="0" dirty="0" smtClean="0">
                          <a:solidFill>
                            <a:schemeClr val="tx1"/>
                          </a:solidFill>
                          <a:latin typeface="Neo Sans Std" pitchFamily="34" charset="0"/>
                          <a:ea typeface="+mn-ea"/>
                          <a:cs typeface="+mn-cs"/>
                        </a:rPr>
                        <a:t> ned, </a:t>
                      </a:r>
                      <a:r>
                        <a:rPr lang="en-GB" sz="1200" b="0" i="0" u="none" strike="noStrike" kern="1200" baseline="0" dirty="0" err="1" smtClean="0">
                          <a:solidFill>
                            <a:schemeClr val="tx1"/>
                          </a:solidFill>
                          <a:latin typeface="Neo Sans Std" pitchFamily="34" charset="0"/>
                          <a:ea typeface="+mn-ea"/>
                          <a:cs typeface="+mn-cs"/>
                        </a:rPr>
                        <a:t>hvordan</a:t>
                      </a:r>
                      <a:r>
                        <a:rPr lang="en-GB" sz="1200" b="0" i="0" u="none" strike="noStrike" kern="1200" baseline="0" dirty="0" smtClean="0">
                          <a:solidFill>
                            <a:schemeClr val="tx1"/>
                          </a:solidFill>
                          <a:latin typeface="Neo Sans Std" pitchFamily="34" charset="0"/>
                          <a:ea typeface="+mn-ea"/>
                          <a:cs typeface="+mn-cs"/>
                        </a:rPr>
                        <a:t> </a:t>
                      </a:r>
                      <a:r>
                        <a:rPr lang="en-GB" sz="1200" b="0" i="0" u="none" strike="noStrike" kern="1200" baseline="0" dirty="0" err="1" smtClean="0">
                          <a:solidFill>
                            <a:schemeClr val="tx1"/>
                          </a:solidFill>
                          <a:latin typeface="Neo Sans Std" pitchFamily="34" charset="0"/>
                          <a:ea typeface="+mn-ea"/>
                          <a:cs typeface="+mn-cs"/>
                        </a:rPr>
                        <a:t>hvert</a:t>
                      </a:r>
                      <a:r>
                        <a:rPr lang="en-GB" sz="1200" b="0" i="0" u="none" strike="noStrike" kern="1200" baseline="0" dirty="0" smtClean="0">
                          <a:solidFill>
                            <a:schemeClr val="tx1"/>
                          </a:solidFill>
                          <a:latin typeface="Neo Sans Std" pitchFamily="34" charset="0"/>
                          <a:ea typeface="+mn-ea"/>
                          <a:cs typeface="+mn-cs"/>
                        </a:rPr>
                        <a:t> </a:t>
                      </a:r>
                      <a:r>
                        <a:rPr lang="en-GB" sz="1200" b="0" i="0" u="none" strike="noStrike" kern="1200" baseline="0" dirty="0" err="1" smtClean="0">
                          <a:solidFill>
                            <a:schemeClr val="tx1"/>
                          </a:solidFill>
                          <a:latin typeface="Neo Sans Std" pitchFamily="34" charset="0"/>
                          <a:ea typeface="+mn-ea"/>
                          <a:cs typeface="+mn-cs"/>
                        </a:rPr>
                        <a:t>af</a:t>
                      </a:r>
                      <a:r>
                        <a:rPr lang="en-GB" sz="1200" b="0" i="0" u="none" strike="noStrike" kern="1200" baseline="0" dirty="0" smtClean="0">
                          <a:solidFill>
                            <a:schemeClr val="tx1"/>
                          </a:solidFill>
                          <a:latin typeface="Neo Sans Std" pitchFamily="34" charset="0"/>
                          <a:ea typeface="+mn-ea"/>
                          <a:cs typeface="+mn-cs"/>
                        </a:rPr>
                        <a:t> de </a:t>
                      </a:r>
                      <a:r>
                        <a:rPr lang="en-GB" sz="1200" b="0" i="0" u="none" strike="noStrike" kern="1200" baseline="0" dirty="0" err="1" smtClean="0">
                          <a:solidFill>
                            <a:schemeClr val="tx1"/>
                          </a:solidFill>
                          <a:latin typeface="Neo Sans Std" pitchFamily="34" charset="0"/>
                          <a:ea typeface="+mn-ea"/>
                          <a:cs typeface="+mn-cs"/>
                        </a:rPr>
                        <a:t>seks</a:t>
                      </a:r>
                      <a:r>
                        <a:rPr lang="en-GB" sz="1200" b="0" i="0" u="none" strike="noStrike" kern="1200" baseline="0" dirty="0" smtClean="0">
                          <a:solidFill>
                            <a:schemeClr val="tx1"/>
                          </a:solidFill>
                          <a:latin typeface="Neo Sans Std" pitchFamily="34" charset="0"/>
                          <a:ea typeface="+mn-ea"/>
                          <a:cs typeface="+mn-cs"/>
                        </a:rPr>
                        <a:t> </a:t>
                      </a:r>
                      <a:r>
                        <a:rPr lang="en-GB" sz="1200" b="0" i="0" u="none" strike="noStrike" kern="1200" baseline="0" dirty="0" err="1" smtClean="0">
                          <a:solidFill>
                            <a:schemeClr val="tx1"/>
                          </a:solidFill>
                          <a:latin typeface="Neo Sans Std" pitchFamily="34" charset="0"/>
                          <a:ea typeface="+mn-ea"/>
                          <a:cs typeface="+mn-cs"/>
                        </a:rPr>
                        <a:t>materialer</a:t>
                      </a:r>
                      <a:r>
                        <a:rPr lang="en-GB" sz="1200" b="0" i="0" u="none" strike="noStrike" kern="1200" baseline="0" dirty="0" smtClean="0">
                          <a:solidFill>
                            <a:schemeClr val="tx1"/>
                          </a:solidFill>
                          <a:latin typeface="Neo Sans Std" pitchFamily="34" charset="0"/>
                          <a:ea typeface="+mn-ea"/>
                          <a:cs typeface="+mn-cs"/>
                        </a:rPr>
                        <a:t> </a:t>
                      </a:r>
                      <a:r>
                        <a:rPr lang="en-GB" sz="1200" b="0" i="0" u="none" strike="noStrike" kern="1200" baseline="0" dirty="0" err="1" smtClean="0">
                          <a:solidFill>
                            <a:schemeClr val="tx1"/>
                          </a:solidFill>
                          <a:latin typeface="Neo Sans Std" pitchFamily="34" charset="0"/>
                          <a:ea typeface="+mn-ea"/>
                          <a:cs typeface="+mn-cs"/>
                        </a:rPr>
                        <a:t>reagerer</a:t>
                      </a:r>
                      <a:r>
                        <a:rPr lang="en-GB" sz="1200" b="0" i="0" u="none" strike="noStrike" kern="1200" baseline="0" dirty="0" smtClean="0">
                          <a:solidFill>
                            <a:schemeClr val="tx1"/>
                          </a:solidFill>
                          <a:latin typeface="Neo Sans Std" pitchFamily="34" charset="0"/>
                          <a:ea typeface="+mn-ea"/>
                          <a:cs typeface="+mn-cs"/>
                        </a:rPr>
                        <a:t> </a:t>
                      </a:r>
                      <a:r>
                        <a:rPr lang="en-GB" sz="1200" b="0" i="0" u="none" strike="noStrike" kern="1200" baseline="0" dirty="0" err="1" smtClean="0">
                          <a:solidFill>
                            <a:schemeClr val="tx1"/>
                          </a:solidFill>
                          <a:latin typeface="Neo Sans Std" pitchFamily="34" charset="0"/>
                          <a:ea typeface="+mn-ea"/>
                          <a:cs typeface="+mn-cs"/>
                        </a:rPr>
                        <a:t>på</a:t>
                      </a:r>
                      <a:r>
                        <a:rPr lang="en-GB" sz="1200" b="0" i="0" u="none" strike="noStrike" kern="1200" baseline="0" dirty="0" smtClean="0">
                          <a:solidFill>
                            <a:schemeClr val="tx1"/>
                          </a:solidFill>
                          <a:latin typeface="Neo Sans Std" pitchFamily="34" charset="0"/>
                          <a:ea typeface="+mn-ea"/>
                          <a:cs typeface="+mn-cs"/>
                        </a:rPr>
                        <a:t> </a:t>
                      </a:r>
                      <a:r>
                        <a:rPr lang="en-GB" sz="1200" b="0" i="0" u="none" strike="noStrike" kern="1200" baseline="0" dirty="0" err="1" smtClean="0">
                          <a:solidFill>
                            <a:schemeClr val="tx1"/>
                          </a:solidFill>
                          <a:latin typeface="Neo Sans Std" pitchFamily="34" charset="0"/>
                          <a:ea typeface="+mn-ea"/>
                          <a:cs typeface="+mn-cs"/>
                        </a:rPr>
                        <a:t>jeres</a:t>
                      </a:r>
                      <a:r>
                        <a:rPr lang="en-GB" sz="1200" b="0" i="0" u="none" strike="noStrike" kern="1200" baseline="0" dirty="0" smtClean="0">
                          <a:solidFill>
                            <a:schemeClr val="tx1"/>
                          </a:solidFill>
                          <a:latin typeface="Neo Sans Std" pitchFamily="34" charset="0"/>
                          <a:ea typeface="+mn-ea"/>
                          <a:cs typeface="+mn-cs"/>
                        </a:rPr>
                        <a:t> </a:t>
                      </a:r>
                      <a:r>
                        <a:rPr lang="en-GB" sz="1200" b="0" i="0" u="none" strike="noStrike" kern="1200" baseline="0" dirty="0" err="1" smtClean="0">
                          <a:solidFill>
                            <a:schemeClr val="tx1"/>
                          </a:solidFill>
                          <a:latin typeface="Neo Sans Std" pitchFamily="34" charset="0"/>
                          <a:ea typeface="+mn-ea"/>
                          <a:cs typeface="+mn-cs"/>
                        </a:rPr>
                        <a:t>påvirkning</a:t>
                      </a:r>
                      <a:endParaRPr lang="en-GB" sz="1200" b="0" i="0" u="none" strike="noStrike" kern="1200" baseline="0" dirty="0" smtClean="0">
                        <a:solidFill>
                          <a:schemeClr val="tx1"/>
                        </a:solidFill>
                        <a:latin typeface="Neo Sans Std" pitchFamily="34" charset="0"/>
                        <a:ea typeface="+mn-ea"/>
                        <a:cs typeface="+mn-cs"/>
                      </a:endParaRPr>
                    </a:p>
                  </a:txBody>
                  <a:tcPr anchor="ctr">
                    <a:solidFill>
                      <a:srgbClr val="662D91">
                        <a:alpha val="30196"/>
                      </a:srgbClr>
                    </a:solidFill>
                  </a:tcPr>
                </a:tc>
                <a:tc hMerge="1">
                  <a:txBody>
                    <a:bodyPr/>
                    <a:lstStyle/>
                    <a:p>
                      <a:pPr algn="ctr" rtl="0"/>
                      <a:endParaRPr lang="da-DK" sz="1800" b="0" i="0" u="none" strike="noStrike" baseline="0" dirty="0" smtClean="0">
                        <a:solidFill>
                          <a:schemeClr val="bg1"/>
                        </a:solidFill>
                        <a:latin typeface="Neo Sans Std" pitchFamily="34" charset="0"/>
                      </a:endParaRPr>
                    </a:p>
                  </a:txBody>
                  <a:tcPr anchor="ctr">
                    <a:solidFill>
                      <a:srgbClr val="662D91">
                        <a:alpha val="30196"/>
                      </a:srgbClr>
                    </a:solidFill>
                  </a:tcPr>
                </a:tc>
                <a:tc hMerge="1">
                  <a:txBody>
                    <a:bodyPr/>
                    <a:lstStyle/>
                    <a:p>
                      <a:pPr algn="ctr" rtl="0"/>
                      <a:endParaRPr lang="da-DK" sz="1200" b="0" i="0" u="none" strike="noStrike" baseline="0" dirty="0" smtClean="0">
                        <a:solidFill>
                          <a:schemeClr val="bg1"/>
                        </a:solidFill>
                        <a:latin typeface="Neo Sans Std" pitchFamily="34" charset="0"/>
                      </a:endParaRPr>
                    </a:p>
                  </a:txBody>
                  <a:tcPr anchor="ctr">
                    <a:solidFill>
                      <a:srgbClr val="662D91">
                        <a:alpha val="30196"/>
                      </a:srgbClr>
                    </a:solidFill>
                  </a:tcPr>
                </a:tc>
                <a:tc hMerge="1">
                  <a:txBody>
                    <a:bodyPr/>
                    <a:lstStyle/>
                    <a:p>
                      <a:pPr algn="ctr" rtl="0"/>
                      <a:endParaRPr lang="da-DK" sz="1200" b="0" i="0" u="none" strike="noStrike" baseline="0" dirty="0" smtClean="0">
                        <a:solidFill>
                          <a:schemeClr val="bg1"/>
                        </a:solidFill>
                        <a:latin typeface="Neo Sans Std" pitchFamily="34" charset="0"/>
                      </a:endParaRPr>
                    </a:p>
                  </a:txBody>
                  <a:tcPr anchor="ctr">
                    <a:solidFill>
                      <a:srgbClr val="662D91">
                        <a:alpha val="30196"/>
                      </a:srgbClr>
                    </a:solidFill>
                  </a:tcPr>
                </a:tc>
                <a:tc hMerge="1">
                  <a:txBody>
                    <a:bodyPr/>
                    <a:lstStyle/>
                    <a:p>
                      <a:pPr algn="ctr" rtl="0"/>
                      <a:endParaRPr lang="da-DK" sz="1200" b="0" i="0" u="none" strike="noStrike" baseline="0" dirty="0" smtClean="0">
                        <a:solidFill>
                          <a:schemeClr val="bg1"/>
                        </a:solidFill>
                        <a:latin typeface="Neo Sans Std" pitchFamily="34" charset="0"/>
                      </a:endParaRPr>
                    </a:p>
                  </a:txBody>
                  <a:tcPr anchor="ctr">
                    <a:solidFill>
                      <a:srgbClr val="662D91">
                        <a:alpha val="30196"/>
                      </a:srgbClr>
                    </a:solidFill>
                  </a:tcPr>
                </a:tc>
                <a:tc hMerge="1">
                  <a:txBody>
                    <a:bodyPr/>
                    <a:lstStyle/>
                    <a:p>
                      <a:pPr algn="ctr" rtl="0"/>
                      <a:endParaRPr lang="da-DK" sz="1800" b="0" i="0" u="none" strike="noStrike" baseline="0" dirty="0" smtClean="0">
                        <a:solidFill>
                          <a:schemeClr val="bg1"/>
                        </a:solidFill>
                        <a:latin typeface="Neo Sans Std" pitchFamily="34" charset="0"/>
                      </a:endParaRPr>
                    </a:p>
                  </a:txBody>
                  <a:tcPr anchor="ctr">
                    <a:solidFill>
                      <a:srgbClr val="662D91">
                        <a:alpha val="30196"/>
                      </a:srgbClr>
                    </a:solidFill>
                  </a:tcPr>
                </a:tc>
              </a:tr>
              <a:tr h="1080000">
                <a:tc vMerge="1">
                  <a:txBody>
                    <a:bodyPr/>
                    <a:lstStyle/>
                    <a:p>
                      <a:endParaRPr lang="da-DK" dirty="0"/>
                    </a:p>
                  </a:txBody>
                  <a:tcPr>
                    <a:solidFill>
                      <a:srgbClr val="662D91">
                        <a:alpha val="50196"/>
                      </a:srgbClr>
                    </a:solidFill>
                  </a:tcPr>
                </a:tc>
                <a:tc>
                  <a:txBody>
                    <a:bodyPr/>
                    <a:lstStyle/>
                    <a:p>
                      <a:pPr algn="ctr"/>
                      <a:r>
                        <a:rPr lang="da-DK" sz="1200" baseline="0" dirty="0" smtClean="0">
                          <a:latin typeface="Neo Sans Std" pitchFamily="34" charset="0"/>
                        </a:rPr>
                        <a:t>Babyske</a:t>
                      </a:r>
                      <a:endParaRPr lang="da-DK" sz="1200" baseline="0" dirty="0">
                        <a:latin typeface="Neo Sans Std" pitchFamily="34" charset="0"/>
                      </a:endParaRPr>
                    </a:p>
                  </a:txBody>
                  <a:tcPr>
                    <a:solidFill>
                      <a:srgbClr val="662D91">
                        <a:alpha val="30196"/>
                      </a:srgbClr>
                    </a:solidFill>
                  </a:tcPr>
                </a:tc>
                <a:tc>
                  <a:txBody>
                    <a:bodyPr/>
                    <a:lstStyle/>
                    <a:p>
                      <a:pPr algn="ctr"/>
                      <a:r>
                        <a:rPr lang="da-DK" sz="1200" baseline="0" dirty="0" smtClean="0">
                          <a:latin typeface="Neo Sans Std" pitchFamily="34" charset="0"/>
                        </a:rPr>
                        <a:t>Armbånd</a:t>
                      </a:r>
                      <a:endParaRPr lang="da-DK" sz="1200" baseline="0" dirty="0">
                        <a:latin typeface="Neo Sans Std" pitchFamily="34" charset="0"/>
                      </a:endParaRPr>
                    </a:p>
                  </a:txBody>
                  <a:tcPr>
                    <a:solidFill>
                      <a:srgbClr val="662D91">
                        <a:alpha val="30196"/>
                      </a:srgbClr>
                    </a:solidFill>
                  </a:tcPr>
                </a:tc>
                <a:tc>
                  <a:txBody>
                    <a:bodyPr/>
                    <a:lstStyle/>
                    <a:p>
                      <a:pPr algn="ctr"/>
                      <a:r>
                        <a:rPr lang="da-DK" sz="1200" baseline="0" dirty="0" smtClean="0">
                          <a:latin typeface="Neo Sans Std" pitchFamily="34" charset="0"/>
                        </a:rPr>
                        <a:t>Krystalark</a:t>
                      </a:r>
                      <a:endParaRPr lang="da-DK" sz="1200" baseline="0" dirty="0">
                        <a:latin typeface="Neo Sans Std" pitchFamily="34" charset="0"/>
                      </a:endParaRPr>
                    </a:p>
                  </a:txBody>
                  <a:tcPr>
                    <a:solidFill>
                      <a:srgbClr val="662D91">
                        <a:alpha val="30196"/>
                      </a:srgbClr>
                    </a:solidFill>
                  </a:tcPr>
                </a:tc>
                <a:tc>
                  <a:txBody>
                    <a:bodyPr/>
                    <a:lstStyle/>
                    <a:p>
                      <a:pPr algn="ctr"/>
                      <a:r>
                        <a:rPr lang="da-DK" sz="1200" baseline="0" dirty="0" smtClean="0">
                          <a:latin typeface="Neo Sans Std" pitchFamily="34" charset="0"/>
                        </a:rPr>
                        <a:t>Papir</a:t>
                      </a:r>
                      <a:endParaRPr lang="da-DK" sz="1200" baseline="0" dirty="0">
                        <a:latin typeface="Neo Sans Std" pitchFamily="34" charset="0"/>
                      </a:endParaRPr>
                    </a:p>
                  </a:txBody>
                  <a:tcPr>
                    <a:solidFill>
                      <a:srgbClr val="662D91">
                        <a:alpha val="30196"/>
                      </a:srgbClr>
                    </a:solidFill>
                  </a:tcPr>
                </a:tc>
                <a:tc>
                  <a:txBody>
                    <a:bodyPr/>
                    <a:lstStyle/>
                    <a:p>
                      <a:pPr algn="ctr"/>
                      <a:r>
                        <a:rPr lang="da-DK" sz="1200" baseline="0" dirty="0" smtClean="0">
                          <a:latin typeface="Neo Sans Std" pitchFamily="34" charset="0"/>
                        </a:rPr>
                        <a:t>Metalklips</a:t>
                      </a:r>
                      <a:endParaRPr lang="da-DK" sz="1200" baseline="0" dirty="0">
                        <a:latin typeface="Neo Sans Std" pitchFamily="34" charset="0"/>
                      </a:endParaRPr>
                    </a:p>
                  </a:txBody>
                  <a:tcPr>
                    <a:solidFill>
                      <a:srgbClr val="662D91">
                        <a:alpha val="30196"/>
                      </a:srgbClr>
                    </a:solidFill>
                  </a:tcPr>
                </a:tc>
                <a:tc>
                  <a:txBody>
                    <a:bodyPr/>
                    <a:lstStyle/>
                    <a:p>
                      <a:pPr algn="ctr"/>
                      <a:r>
                        <a:rPr lang="da-DK" sz="1200" baseline="0" dirty="0" smtClean="0">
                          <a:latin typeface="Neo Sans Std" pitchFamily="34" charset="0"/>
                        </a:rPr>
                        <a:t>Stof</a:t>
                      </a:r>
                      <a:endParaRPr lang="da-DK" sz="1200" baseline="0" dirty="0">
                        <a:latin typeface="Neo Sans Std" pitchFamily="34" charset="0"/>
                      </a:endParaRPr>
                    </a:p>
                  </a:txBody>
                  <a:tcPr>
                    <a:solidFill>
                      <a:srgbClr val="662D91">
                        <a:alpha val="30196"/>
                      </a:srgbClr>
                    </a:solidFill>
                  </a:tcPr>
                </a:tc>
              </a:tr>
              <a:tr h="5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baseline="0" dirty="0" err="1" smtClean="0">
                          <a:solidFill>
                            <a:schemeClr val="tx1"/>
                          </a:solidFill>
                          <a:latin typeface="Neo Sans Std" pitchFamily="34" charset="0"/>
                          <a:ea typeface="+mn-ea"/>
                          <a:cs typeface="+mn-cs"/>
                        </a:rPr>
                        <a:t>Varmt</a:t>
                      </a:r>
                      <a:r>
                        <a:rPr lang="en-GB" sz="1050" b="0" i="0" u="none" strike="noStrike" kern="1200" baseline="0" dirty="0" smtClean="0">
                          <a:solidFill>
                            <a:schemeClr val="tx1"/>
                          </a:solidFill>
                          <a:latin typeface="Neo Sans Std" pitchFamily="34" charset="0"/>
                          <a:ea typeface="+mn-ea"/>
                          <a:cs typeface="+mn-cs"/>
                        </a:rPr>
                        <a:t> </a:t>
                      </a:r>
                      <a:r>
                        <a:rPr lang="en-GB" sz="1050" b="0" i="0" u="none" strike="noStrike" kern="1200" baseline="0" dirty="0" err="1" smtClean="0">
                          <a:solidFill>
                            <a:schemeClr val="tx1"/>
                          </a:solidFill>
                          <a:latin typeface="Neo Sans Std" pitchFamily="34" charset="0"/>
                          <a:ea typeface="+mn-ea"/>
                          <a:cs typeface="+mn-cs"/>
                        </a:rPr>
                        <a:t>vand</a:t>
                      </a:r>
                      <a:endParaRPr lang="en-GB" sz="1050" b="0" i="0" u="none" strike="noStrike" kern="1200" baseline="0" dirty="0" smtClean="0">
                        <a:solidFill>
                          <a:schemeClr val="tx1"/>
                        </a:solidFill>
                        <a:latin typeface="Neo Sans Std" pitchFamily="34" charset="0"/>
                        <a:ea typeface="+mn-ea"/>
                        <a:cs typeface="+mn-cs"/>
                      </a:endParaRPr>
                    </a:p>
                  </a:txBody>
                  <a:tcPr anchor="ctr">
                    <a:solidFill>
                      <a:srgbClr val="662D91">
                        <a:alpha val="30196"/>
                      </a:srgbClr>
                    </a:solidFill>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a:p>
                  </a:txBody>
                  <a:tcPr/>
                </a:tc>
              </a:tr>
              <a:tr h="5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baseline="0" dirty="0" err="1" smtClean="0">
                          <a:solidFill>
                            <a:schemeClr val="tx1"/>
                          </a:solidFill>
                          <a:latin typeface="Neo Sans Std" pitchFamily="34" charset="0"/>
                          <a:ea typeface="+mn-ea"/>
                          <a:cs typeface="+mn-cs"/>
                        </a:rPr>
                        <a:t>Vand</a:t>
                      </a:r>
                      <a:r>
                        <a:rPr lang="en-GB" sz="1050" b="0" i="0" u="none" strike="noStrike" kern="1200" baseline="0" dirty="0" smtClean="0">
                          <a:solidFill>
                            <a:schemeClr val="tx1"/>
                          </a:solidFill>
                          <a:latin typeface="Neo Sans Std" pitchFamily="34" charset="0"/>
                          <a:ea typeface="+mn-ea"/>
                          <a:cs typeface="+mn-cs"/>
                        </a:rPr>
                        <a:t> (</a:t>
                      </a:r>
                      <a:r>
                        <a:rPr lang="en-GB" sz="1050" b="0" i="0" u="none" strike="noStrike" kern="1200" baseline="0" dirty="0" err="1" smtClean="0">
                          <a:solidFill>
                            <a:schemeClr val="tx1"/>
                          </a:solidFill>
                          <a:latin typeface="Neo Sans Std" pitchFamily="34" charset="0"/>
                          <a:ea typeface="+mn-ea"/>
                          <a:cs typeface="+mn-cs"/>
                        </a:rPr>
                        <a:t>koldt</a:t>
                      </a:r>
                      <a:r>
                        <a:rPr lang="en-GB" sz="1050" b="0" i="0" u="none" strike="noStrike" kern="1200" baseline="0" dirty="0" smtClean="0">
                          <a:solidFill>
                            <a:schemeClr val="tx1"/>
                          </a:solidFill>
                          <a:latin typeface="Neo Sans Std" pitchFamily="34" charset="0"/>
                          <a:ea typeface="+mn-ea"/>
                          <a:cs typeface="+mn-cs"/>
                        </a:rPr>
                        <a:t>/stuetemp.)</a:t>
                      </a:r>
                    </a:p>
                  </a:txBody>
                  <a:tcPr anchor="ctr">
                    <a:solidFill>
                      <a:srgbClr val="662D91">
                        <a:alpha val="30196"/>
                      </a:srgbClr>
                    </a:solidFill>
                  </a:tcPr>
                </a:tc>
                <a:tc>
                  <a:txBody>
                    <a:bodyPr/>
                    <a:lstStyle/>
                    <a:p>
                      <a:endParaRPr lang="da-DK" dirty="0"/>
                    </a:p>
                  </a:txBody>
                  <a:tcPr/>
                </a:tc>
                <a:tc>
                  <a:txBody>
                    <a:bodyPr/>
                    <a:lstStyle/>
                    <a:p>
                      <a:endParaRPr lang="da-DK"/>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r>
              <a:tr h="5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baseline="0" dirty="0" err="1" smtClean="0">
                          <a:solidFill>
                            <a:schemeClr val="tx1"/>
                          </a:solidFill>
                          <a:latin typeface="Neo Sans Std" pitchFamily="34" charset="0"/>
                          <a:ea typeface="+mn-ea"/>
                          <a:cs typeface="+mn-cs"/>
                        </a:rPr>
                        <a:t>Almindelig</a:t>
                      </a:r>
                      <a:r>
                        <a:rPr lang="en-GB" sz="1050" b="0" i="0" u="none" strike="noStrike" kern="1200" baseline="0" dirty="0" smtClean="0">
                          <a:solidFill>
                            <a:schemeClr val="tx1"/>
                          </a:solidFill>
                          <a:latin typeface="Neo Sans Std" pitchFamily="34" charset="0"/>
                          <a:ea typeface="+mn-ea"/>
                          <a:cs typeface="+mn-cs"/>
                        </a:rPr>
                        <a:t> </a:t>
                      </a:r>
                      <a:r>
                        <a:rPr lang="en-GB" sz="1050" b="0" i="0" u="none" strike="noStrike" kern="1200" baseline="0" dirty="0" err="1" smtClean="0">
                          <a:solidFill>
                            <a:schemeClr val="tx1"/>
                          </a:solidFill>
                          <a:latin typeface="Neo Sans Std" pitchFamily="34" charset="0"/>
                          <a:ea typeface="+mn-ea"/>
                          <a:cs typeface="+mn-cs"/>
                        </a:rPr>
                        <a:t>lommelygte</a:t>
                      </a:r>
                      <a:endParaRPr lang="en-GB" sz="1050" b="0" i="0" u="none" strike="noStrike" kern="1200" baseline="0" dirty="0" smtClean="0">
                        <a:solidFill>
                          <a:schemeClr val="tx1"/>
                        </a:solidFill>
                        <a:latin typeface="Neo Sans Std" pitchFamily="34" charset="0"/>
                        <a:ea typeface="+mn-ea"/>
                        <a:cs typeface="+mn-cs"/>
                      </a:endParaRPr>
                    </a:p>
                  </a:txBody>
                  <a:tcPr anchor="ctr">
                    <a:solidFill>
                      <a:srgbClr val="662D91">
                        <a:alpha val="30196"/>
                      </a:srgbClr>
                    </a:solidFill>
                  </a:tcPr>
                </a:tc>
                <a:tc>
                  <a:txBody>
                    <a:bodyPr/>
                    <a:lstStyle/>
                    <a:p>
                      <a:endParaRPr lang="da-DK" dirty="0"/>
                    </a:p>
                  </a:txBody>
                  <a:tcPr/>
                </a:tc>
                <a:tc>
                  <a:txBody>
                    <a:bodyPr/>
                    <a:lstStyle/>
                    <a:p>
                      <a:endParaRPr lang="da-DK"/>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r>
              <a:tr h="57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baseline="0" dirty="0" smtClean="0">
                          <a:solidFill>
                            <a:schemeClr val="tx1"/>
                          </a:solidFill>
                          <a:latin typeface="Neo Sans Std" pitchFamily="34" charset="0"/>
                          <a:ea typeface="+mn-ea"/>
                          <a:cs typeface="+mn-cs"/>
                        </a:rPr>
                        <a:t>UV-</a:t>
                      </a:r>
                      <a:r>
                        <a:rPr lang="en-GB" sz="1050" b="0" i="0" u="none" strike="noStrike" kern="1200" baseline="0" dirty="0" err="1" smtClean="0">
                          <a:solidFill>
                            <a:schemeClr val="tx1"/>
                          </a:solidFill>
                          <a:latin typeface="Neo Sans Std" pitchFamily="34" charset="0"/>
                          <a:ea typeface="+mn-ea"/>
                          <a:cs typeface="+mn-cs"/>
                        </a:rPr>
                        <a:t>lommelygte</a:t>
                      </a:r>
                      <a:r>
                        <a:rPr lang="en-GB" sz="1050" b="0" i="0" u="none" strike="noStrike" kern="1200" baseline="0" dirty="0" smtClean="0">
                          <a:solidFill>
                            <a:schemeClr val="tx1"/>
                          </a:solidFill>
                          <a:latin typeface="Neo Sans Std" pitchFamily="34" charset="0"/>
                          <a:ea typeface="+mn-ea"/>
                          <a:cs typeface="+mn-cs"/>
                        </a:rPr>
                        <a:t> (</a:t>
                      </a:r>
                      <a:r>
                        <a:rPr lang="en-GB" sz="1050" b="0" i="0" u="none" strike="noStrike" kern="1200" baseline="0" dirty="0" err="1" smtClean="0">
                          <a:solidFill>
                            <a:schemeClr val="tx1"/>
                          </a:solidFill>
                          <a:latin typeface="Neo Sans Std" pitchFamily="34" charset="0"/>
                          <a:ea typeface="+mn-ea"/>
                          <a:cs typeface="+mn-cs"/>
                        </a:rPr>
                        <a:t>sollys</a:t>
                      </a:r>
                      <a:r>
                        <a:rPr lang="en-GB" sz="1050" b="0" i="0" u="none" strike="noStrike" kern="1200" baseline="0" dirty="0" smtClean="0">
                          <a:solidFill>
                            <a:schemeClr val="tx1"/>
                          </a:solidFill>
                          <a:latin typeface="Neo Sans Std" pitchFamily="34" charset="0"/>
                          <a:ea typeface="+mn-ea"/>
                          <a:cs typeface="+mn-cs"/>
                        </a:rPr>
                        <a:t>)</a:t>
                      </a:r>
                    </a:p>
                  </a:txBody>
                  <a:tcPr anchor="ctr">
                    <a:solidFill>
                      <a:srgbClr val="662D91">
                        <a:alpha val="30196"/>
                      </a:srgbClr>
                    </a:solidFill>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r>
              <a:tr h="576000">
                <a:tc>
                  <a:txBody>
                    <a:bodyPr/>
                    <a:lstStyle/>
                    <a:p>
                      <a:pPr algn="l"/>
                      <a:r>
                        <a:rPr lang="da-DK" sz="1050" baseline="0" dirty="0" smtClean="0">
                          <a:latin typeface="Neo Sans Std" pitchFamily="34" charset="0"/>
                        </a:rPr>
                        <a:t>Varme (hånd)</a:t>
                      </a:r>
                      <a:endParaRPr lang="da-DK" sz="1050" baseline="0" dirty="0">
                        <a:latin typeface="Neo Sans Std" pitchFamily="34" charset="0"/>
                      </a:endParaRPr>
                    </a:p>
                  </a:txBody>
                  <a:tcPr anchor="ctr">
                    <a:solidFill>
                      <a:srgbClr val="662D91">
                        <a:alpha val="30196"/>
                      </a:srgbClr>
                    </a:solidFill>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r>
            </a:tbl>
          </a:graphicData>
        </a:graphic>
      </p:graphicFrame>
      <p:sp>
        <p:nvSpPr>
          <p:cNvPr id="2" name="Titel 1"/>
          <p:cNvSpPr>
            <a:spLocks noGrp="1"/>
          </p:cNvSpPr>
          <p:nvPr>
            <p:ph type="title"/>
          </p:nvPr>
        </p:nvSpPr>
        <p:spPr>
          <a:xfrm>
            <a:off x="341530" y="350785"/>
            <a:ext cx="8435280" cy="1143000"/>
          </a:xfrm>
        </p:spPr>
        <p:txBody>
          <a:bodyPr>
            <a:normAutofit/>
          </a:bodyPr>
          <a:lstStyle/>
          <a:p>
            <a:r>
              <a:rPr lang="da-DK" sz="3600" dirty="0" smtClean="0"/>
              <a:t>RESULTATER</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15</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grpSp>
        <p:nvGrpSpPr>
          <p:cNvPr id="8" name="Gruppe 7"/>
          <p:cNvGrpSpPr/>
          <p:nvPr/>
        </p:nvGrpSpPr>
        <p:grpSpPr>
          <a:xfrm>
            <a:off x="2006715" y="2214305"/>
            <a:ext cx="6435715" cy="686240"/>
            <a:chOff x="2006715" y="2078850"/>
            <a:chExt cx="6435715" cy="686240"/>
          </a:xfrm>
        </p:grpSpPr>
        <p:pic>
          <p:nvPicPr>
            <p:cNvPr id="19461" name="Picture 5" descr="C:\Users\annha\Documents\BU2014-Materialekasse\Opsaetning InDesign\Moduler\Modul6-finalAH\Modul6-Elev3-mappe\Links\20160622_12003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06715" y="2263689"/>
              <a:ext cx="864000" cy="3165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62" name="Picture 6" descr="C:\Users\annha\Documents\BU2014-Materialekasse\Opsaetning InDesign\Moduler\Modul6-finalAH\Modul6-Elev3-mappe\Links\20160622_12014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76845" y="2118656"/>
              <a:ext cx="792000" cy="6066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58" name="Picture 2" descr="C:\Users\annha\Documents\BU2014-Materialekasse\Opsaetning InDesign\Moduler\Modul6-finalAH\Modul6-Elev3-mappe\Links\20160622_12045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427095" y="2109353"/>
              <a:ext cx="792000" cy="6252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59" name="Picture 3" descr="C:\Users\annha\Documents\BU2014-Materialekasse\Opsaetning InDesign\Moduler\Modul6-finalAH\Modul6-Elev3-mappe\Links\20160610_20185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722430" y="2078850"/>
              <a:ext cx="720000" cy="6862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60" name="Picture 4" descr="C:\Users\annha\Documents\BU2014-Materialekasse\Opsaetning InDesign\Moduler\Modul6-finalAH\Modul6-Elev3-mappe\Links\20160616_1029212.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rot="5400000">
              <a:off x="6675408" y="2025970"/>
              <a:ext cx="548109" cy="79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63" name="Picture 7" descr="C:\Users\annha\Documents\BU2014-Materialekasse\Opsaetning InDesign\Moduler\Modul6-finalAH\Modul6-Elev3-mappe\Links\20160622_120319.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301970" y="2081839"/>
              <a:ext cx="792000" cy="6802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cxnSp>
        <p:nvCxnSpPr>
          <p:cNvPr id="7" name="Lige forbindelse 6"/>
          <p:cNvCxnSpPr/>
          <p:nvPr/>
        </p:nvCxnSpPr>
        <p:spPr>
          <a:xfrm>
            <a:off x="611560" y="1494225"/>
            <a:ext cx="1125125" cy="14851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289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fontScale="90000"/>
          </a:bodyPr>
          <a:lstStyle/>
          <a:p>
            <a:r>
              <a:rPr lang="da-DK" sz="3600" dirty="0" smtClean="0"/>
              <a:t>PROGRAMMERING AF HUKOMMELSESPLAST</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16</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2776" y="1537320"/>
            <a:ext cx="3078449" cy="4456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973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fontScale="90000"/>
          </a:bodyPr>
          <a:lstStyle/>
          <a:p>
            <a:r>
              <a:rPr lang="da-DK" sz="3600" dirty="0" smtClean="0"/>
              <a:t>AFPROGRAMMERING AF HUKOMMELSESPLAST</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17</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grpSp>
        <p:nvGrpSpPr>
          <p:cNvPr id="9" name="Gruppe 8"/>
          <p:cNvGrpSpPr/>
          <p:nvPr/>
        </p:nvGrpSpPr>
        <p:grpSpPr>
          <a:xfrm>
            <a:off x="701570" y="1718810"/>
            <a:ext cx="5608170" cy="4320480"/>
            <a:chOff x="971593" y="1718810"/>
            <a:chExt cx="5608170" cy="432048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7" y="1719290"/>
              <a:ext cx="2896943"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86933" y="1763815"/>
              <a:ext cx="2585269" cy="1224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94494" y="3203975"/>
              <a:ext cx="2585269" cy="1224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0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94494" y="4689140"/>
              <a:ext cx="2585269" cy="1224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Oktagon 7"/>
            <p:cNvSpPr/>
            <p:nvPr/>
          </p:nvSpPr>
          <p:spPr>
            <a:xfrm>
              <a:off x="971593" y="1718810"/>
              <a:ext cx="315042" cy="328576"/>
            </a:xfrm>
            <a:prstGeom prst="oc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smtClean="0">
                  <a:solidFill>
                    <a:schemeClr val="tx1"/>
                  </a:solidFill>
                </a:rPr>
                <a:t>1</a:t>
              </a:r>
              <a:endParaRPr lang="da-DK" dirty="0">
                <a:solidFill>
                  <a:schemeClr val="tx1"/>
                </a:solidFill>
              </a:endParaRPr>
            </a:p>
          </p:txBody>
        </p:sp>
        <p:sp>
          <p:nvSpPr>
            <p:cNvPr id="17" name="Oktagon 16"/>
            <p:cNvSpPr/>
            <p:nvPr/>
          </p:nvSpPr>
          <p:spPr>
            <a:xfrm>
              <a:off x="985257" y="3219522"/>
              <a:ext cx="315042" cy="315035"/>
            </a:xfrm>
            <a:prstGeom prst="oc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2</a:t>
              </a:r>
            </a:p>
          </p:txBody>
        </p:sp>
        <p:sp>
          <p:nvSpPr>
            <p:cNvPr id="19" name="Oktagon 18"/>
            <p:cNvSpPr/>
            <p:nvPr/>
          </p:nvSpPr>
          <p:spPr>
            <a:xfrm>
              <a:off x="985257" y="4666139"/>
              <a:ext cx="315042" cy="315035"/>
            </a:xfrm>
            <a:prstGeom prst="oc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3</a:t>
              </a:r>
            </a:p>
          </p:txBody>
        </p:sp>
        <p:sp>
          <p:nvSpPr>
            <p:cNvPr id="21" name="Oktagon 20"/>
            <p:cNvSpPr/>
            <p:nvPr/>
          </p:nvSpPr>
          <p:spPr>
            <a:xfrm>
              <a:off x="3941930" y="4644135"/>
              <a:ext cx="315042" cy="315035"/>
            </a:xfrm>
            <a:prstGeom prst="oc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6</a:t>
              </a:r>
            </a:p>
          </p:txBody>
        </p:sp>
      </p:grpSp>
      <p:sp>
        <p:nvSpPr>
          <p:cNvPr id="18" name="Oktagon 17"/>
          <p:cNvSpPr/>
          <p:nvPr/>
        </p:nvSpPr>
        <p:spPr>
          <a:xfrm>
            <a:off x="5967155" y="1763815"/>
            <a:ext cx="315042" cy="315035"/>
          </a:xfrm>
          <a:prstGeom prst="oc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4</a:t>
            </a:r>
          </a:p>
        </p:txBody>
      </p:sp>
      <p:sp>
        <p:nvSpPr>
          <p:cNvPr id="20" name="Oktagon 19"/>
          <p:cNvSpPr/>
          <p:nvPr/>
        </p:nvSpPr>
        <p:spPr>
          <a:xfrm>
            <a:off x="6012160" y="3214717"/>
            <a:ext cx="315042" cy="315035"/>
          </a:xfrm>
          <a:prstGeom prst="oc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5</a:t>
            </a:r>
          </a:p>
        </p:txBody>
      </p:sp>
      <p:grpSp>
        <p:nvGrpSpPr>
          <p:cNvPr id="10" name="Gruppe 9"/>
          <p:cNvGrpSpPr/>
          <p:nvPr/>
        </p:nvGrpSpPr>
        <p:grpSpPr>
          <a:xfrm>
            <a:off x="6507215" y="1763815"/>
            <a:ext cx="2152650" cy="2724150"/>
            <a:chOff x="6507215" y="2047386"/>
            <a:chExt cx="2152650" cy="2724150"/>
          </a:xfrm>
        </p:grpSpPr>
        <p:pic>
          <p:nvPicPr>
            <p:cNvPr id="2151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7215" y="2047386"/>
              <a:ext cx="2152650" cy="272415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Oktagon 15"/>
            <p:cNvSpPr/>
            <p:nvPr/>
          </p:nvSpPr>
          <p:spPr>
            <a:xfrm>
              <a:off x="8266265" y="2078850"/>
              <a:ext cx="315042" cy="315035"/>
            </a:xfrm>
            <a:prstGeom prst="octag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7</a:t>
              </a:r>
            </a:p>
          </p:txBody>
        </p:sp>
      </p:grpSp>
    </p:spTree>
    <p:extLst>
      <p:ext uri="{BB962C8B-B14F-4D97-AF65-F5344CB8AC3E}">
        <p14:creationId xmlns:p14="http://schemas.microsoft.com/office/powerpoint/2010/main" val="2546749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fontScale="90000"/>
          </a:bodyPr>
          <a:lstStyle/>
          <a:p>
            <a:r>
              <a:rPr lang="da-DK" sz="3600" dirty="0" smtClean="0"/>
              <a:t>SMARTE MATERIALER: </a:t>
            </a:r>
            <a:br>
              <a:rPr lang="da-DK" sz="3600" dirty="0" smtClean="0"/>
            </a:br>
            <a:r>
              <a:rPr lang="da-DK" sz="3600" dirty="0" smtClean="0"/>
              <a:t>HUKOMMELSESMETALLER OG PLASTIK</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18</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sp>
        <p:nvSpPr>
          <p:cNvPr id="3" name="Rektangel 2"/>
          <p:cNvSpPr/>
          <p:nvPr/>
        </p:nvSpPr>
        <p:spPr>
          <a:xfrm>
            <a:off x="3851920" y="2438890"/>
            <a:ext cx="1744773" cy="923330"/>
          </a:xfrm>
          <a:prstGeom prst="rect">
            <a:avLst/>
          </a:prstGeom>
        </p:spPr>
        <p:txBody>
          <a:bodyPr wrap="none">
            <a:spAutoFit/>
          </a:bodyPr>
          <a:lstStyle/>
          <a:p>
            <a:pPr lvl="0"/>
            <a:r>
              <a:rPr lang="da-DK" dirty="0" smtClean="0">
                <a:latin typeface="Neo Sans Std" pitchFamily="34" charset="0"/>
              </a:rPr>
              <a:t>HJERTESTENT</a:t>
            </a:r>
          </a:p>
          <a:p>
            <a:pPr lvl="0"/>
            <a:r>
              <a:rPr lang="da-DK" dirty="0" smtClean="0">
                <a:latin typeface="Neo Sans Std" pitchFamily="34" charset="0"/>
              </a:rPr>
              <a:t>BRILLESTEL OG</a:t>
            </a:r>
          </a:p>
          <a:p>
            <a:pPr lvl="0"/>
            <a:r>
              <a:rPr lang="da-DK" dirty="0" smtClean="0">
                <a:latin typeface="Neo Sans Std" pitchFamily="34" charset="0"/>
              </a:rPr>
              <a:t>TANDBØJLER</a:t>
            </a:r>
            <a:endParaRPr lang="da-DK" dirty="0">
              <a:latin typeface="Neo Sans Std" pitchFamily="34" charset="0"/>
            </a:endParaRPr>
          </a:p>
        </p:txBody>
      </p:sp>
      <p:grpSp>
        <p:nvGrpSpPr>
          <p:cNvPr id="7" name="Gruppe 6"/>
          <p:cNvGrpSpPr/>
          <p:nvPr/>
        </p:nvGrpSpPr>
        <p:grpSpPr>
          <a:xfrm>
            <a:off x="936056" y="1944551"/>
            <a:ext cx="2510819" cy="2744589"/>
            <a:chOff x="936056" y="1944551"/>
            <a:chExt cx="2510819" cy="2744589"/>
          </a:xfrm>
        </p:grpSpPr>
        <p:pic>
          <p:nvPicPr>
            <p:cNvPr id="2050" name="Picture 2" descr="C:\Users\annha\Pictures\Wikimedia\Stent4_fcm.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3092" y="1944551"/>
              <a:ext cx="1740811" cy="2382625"/>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936056" y="4381363"/>
              <a:ext cx="2510819" cy="307777"/>
            </a:xfrm>
            <a:prstGeom prst="rect">
              <a:avLst/>
            </a:prstGeom>
          </p:spPr>
          <p:txBody>
            <a:bodyPr wrap="square">
              <a:spAutoFit/>
            </a:bodyPr>
            <a:lstStyle/>
            <a:p>
              <a:r>
                <a:rPr lang="en-US" sz="700" i="1" dirty="0">
                  <a:solidFill>
                    <a:schemeClr val="bg1">
                      <a:lumMod val="65000"/>
                    </a:schemeClr>
                  </a:solidFill>
                  <a:latin typeface="Neo Sans Std" pitchFamily="34" charset="0"/>
                </a:rPr>
                <a:t>By Frank C. Müller (Own work) [CC BY-SA 2.5 (http://creativecommons.org/licenses/by-sa/2.5</a:t>
              </a:r>
              <a:r>
                <a:rPr lang="en-US" sz="700" i="1" dirty="0" smtClean="0">
                  <a:solidFill>
                    <a:schemeClr val="bg1">
                      <a:lumMod val="65000"/>
                    </a:schemeClr>
                  </a:solidFill>
                  <a:latin typeface="Neo Sans Std" pitchFamily="34" charset="0"/>
                </a:rPr>
                <a:t>)]</a:t>
              </a:r>
              <a:endParaRPr lang="da-DK" sz="700" i="1" dirty="0">
                <a:solidFill>
                  <a:schemeClr val="bg1">
                    <a:lumMod val="65000"/>
                  </a:schemeClr>
                </a:solidFill>
                <a:latin typeface="Neo Sans Std" pitchFamily="34" charset="0"/>
              </a:endParaRPr>
            </a:p>
          </p:txBody>
        </p:sp>
      </p:grpSp>
      <p:grpSp>
        <p:nvGrpSpPr>
          <p:cNvPr id="9" name="Gruppe 8"/>
          <p:cNvGrpSpPr/>
          <p:nvPr/>
        </p:nvGrpSpPr>
        <p:grpSpPr>
          <a:xfrm>
            <a:off x="3063637" y="4014065"/>
            <a:ext cx="3803618" cy="1890210"/>
            <a:chOff x="3063637" y="4014065"/>
            <a:chExt cx="3803618" cy="1890210"/>
          </a:xfrm>
        </p:grpSpPr>
        <p:pic>
          <p:nvPicPr>
            <p:cNvPr id="24" name="Picture 2" descr="http://chemwiki.ucdavis.edu/@api/deki/files/16622/dc49f4b234c204dfd82598c4104d88cc.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77965" y="4014065"/>
              <a:ext cx="3722478" cy="1654501"/>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p:nvSpPr>
          <p:spPr>
            <a:xfrm>
              <a:off x="3063637" y="5704220"/>
              <a:ext cx="3803618" cy="200055"/>
            </a:xfrm>
            <a:prstGeom prst="rect">
              <a:avLst/>
            </a:prstGeom>
          </p:spPr>
          <p:txBody>
            <a:bodyPr wrap="square">
              <a:spAutoFit/>
            </a:bodyPr>
            <a:lstStyle/>
            <a:p>
              <a:r>
                <a:rPr lang="da-DK" sz="700" i="1" dirty="0">
                  <a:solidFill>
                    <a:schemeClr val="bg1">
                      <a:lumMod val="65000"/>
                    </a:schemeClr>
                  </a:solidFill>
                  <a:latin typeface="Neo Sans Std" pitchFamily="34" charset="0"/>
                </a:rPr>
                <a:t>http://www.bbc.co.uk/schools/gcsebitesize/design/electronics/materialsrev5.shtml</a:t>
              </a:r>
            </a:p>
          </p:txBody>
        </p:sp>
      </p:grpSp>
      <p:pic>
        <p:nvPicPr>
          <p:cNvPr id="1026" name="Picture 2" descr="https://upload.wikimedia.org/wikipedia/commons/b/bd/Orthobraces_-_dental_brace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62210" y="2044698"/>
            <a:ext cx="2156683" cy="1711714"/>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5787135" y="3744035"/>
            <a:ext cx="2887549" cy="200055"/>
          </a:xfrm>
          <a:prstGeom prst="rect">
            <a:avLst/>
          </a:prstGeom>
        </p:spPr>
        <p:txBody>
          <a:bodyPr wrap="square">
            <a:spAutoFit/>
          </a:bodyPr>
          <a:lstStyle/>
          <a:p>
            <a:pPr algn="r"/>
            <a:r>
              <a:rPr lang="en-US" sz="700" i="1" dirty="0">
                <a:solidFill>
                  <a:schemeClr val="bg1">
                    <a:lumMod val="65000"/>
                  </a:schemeClr>
                </a:solidFill>
                <a:latin typeface="Neo Sans Std" pitchFamily="34" charset="0"/>
              </a:rPr>
              <a:t>By MAKY.OREL (Own work) [CC BY-SA 3.0  </a:t>
            </a:r>
            <a:r>
              <a:rPr lang="en-US" sz="700" i="1" dirty="0" smtClean="0">
                <a:solidFill>
                  <a:schemeClr val="bg1">
                    <a:lumMod val="65000"/>
                  </a:schemeClr>
                </a:solidFill>
                <a:latin typeface="Neo Sans Std" pitchFamily="34" charset="0"/>
              </a:rPr>
              <a:t>via </a:t>
            </a:r>
            <a:r>
              <a:rPr lang="en-US" sz="700" i="1" dirty="0">
                <a:solidFill>
                  <a:schemeClr val="bg1">
                    <a:lumMod val="65000"/>
                  </a:schemeClr>
                </a:solidFill>
                <a:latin typeface="Neo Sans Std" pitchFamily="34" charset="0"/>
              </a:rPr>
              <a:t>Wikimedia Commons</a:t>
            </a:r>
            <a:endParaRPr lang="da-DK" sz="700" i="1" dirty="0">
              <a:solidFill>
                <a:schemeClr val="bg1">
                  <a:lumMod val="65000"/>
                </a:schemeClr>
              </a:solidFill>
              <a:latin typeface="Neo Sans Std" pitchFamily="34" charset="0"/>
            </a:endParaRPr>
          </a:p>
        </p:txBody>
      </p:sp>
    </p:spTree>
    <p:extLst>
      <p:ext uri="{BB962C8B-B14F-4D97-AF65-F5344CB8AC3E}">
        <p14:creationId xmlns:p14="http://schemas.microsoft.com/office/powerpoint/2010/main" val="11916683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HUKOMMELSESMETAL I TEKSTILER</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19</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pic>
        <p:nvPicPr>
          <p:cNvPr id="22" name="Picture 3">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98018" y="1605280"/>
            <a:ext cx="7599407" cy="4298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ktangel 22"/>
          <p:cNvSpPr/>
          <p:nvPr/>
        </p:nvSpPr>
        <p:spPr>
          <a:xfrm>
            <a:off x="798018" y="1321023"/>
            <a:ext cx="855095" cy="307777"/>
          </a:xfrm>
          <a:prstGeom prst="rect">
            <a:avLst/>
          </a:prstGeom>
        </p:spPr>
        <p:txBody>
          <a:bodyPr wrap="square">
            <a:spAutoFit/>
          </a:bodyPr>
          <a:lstStyle/>
          <a:p>
            <a:pPr lvl="0">
              <a:defRPr/>
            </a:pPr>
            <a:r>
              <a:rPr lang="da-DK" sz="1400" i="1" dirty="0" smtClean="0"/>
              <a:t>VIDEO:</a:t>
            </a:r>
            <a:endParaRPr lang="da-DK" sz="1400" i="1" dirty="0"/>
          </a:p>
        </p:txBody>
      </p:sp>
    </p:spTree>
    <p:extLst>
      <p:ext uri="{BB962C8B-B14F-4D97-AF65-F5344CB8AC3E}">
        <p14:creationId xmlns:p14="http://schemas.microsoft.com/office/powerpoint/2010/main" val="265551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OM MATERIALET (til læreren)</a:t>
            </a:r>
            <a:endParaRPr lang="da-DK" dirty="0"/>
          </a:p>
        </p:txBody>
      </p:sp>
      <p:sp>
        <p:nvSpPr>
          <p:cNvPr id="4" name="Pladsholder til indhold 3"/>
          <p:cNvSpPr>
            <a:spLocks noGrp="1"/>
          </p:cNvSpPr>
          <p:nvPr>
            <p:ph idx="1"/>
          </p:nvPr>
        </p:nvSpPr>
        <p:spPr/>
        <p:txBody>
          <a:bodyPr>
            <a:noAutofit/>
          </a:bodyPr>
          <a:lstStyle/>
          <a:p>
            <a:pPr>
              <a:lnSpc>
                <a:spcPct val="125000"/>
              </a:lnSpc>
              <a:spcBef>
                <a:spcPts val="600"/>
              </a:spcBef>
            </a:pPr>
            <a:r>
              <a:rPr lang="da-DK" sz="1800" b="1" dirty="0" smtClean="0"/>
              <a:t>Tema</a:t>
            </a:r>
            <a:r>
              <a:rPr lang="da-DK" sz="1800" dirty="0" smtClean="0"/>
              <a:t>: Materialer og egenskaber.</a:t>
            </a:r>
          </a:p>
          <a:p>
            <a:pPr>
              <a:lnSpc>
                <a:spcPct val="125000"/>
              </a:lnSpc>
              <a:spcBef>
                <a:spcPts val="600"/>
              </a:spcBef>
            </a:pPr>
            <a:r>
              <a:rPr lang="da-DK" sz="1800" b="1" dirty="0" smtClean="0"/>
              <a:t>Fag:</a:t>
            </a:r>
            <a:r>
              <a:rPr lang="da-DK" sz="1800" dirty="0" smtClean="0"/>
              <a:t> Natur/teknologi </a:t>
            </a:r>
          </a:p>
          <a:p>
            <a:pPr lvl="0">
              <a:lnSpc>
                <a:spcPct val="125000"/>
              </a:lnSpc>
              <a:spcBef>
                <a:spcPts val="600"/>
              </a:spcBef>
            </a:pPr>
            <a:r>
              <a:rPr lang="da-DK" sz="1800" b="1" dirty="0" smtClean="0"/>
              <a:t>Målgruppe:</a:t>
            </a:r>
            <a:r>
              <a:rPr lang="da-DK" sz="1800" dirty="0" smtClean="0"/>
              <a:t> 5.-6. klasse </a:t>
            </a:r>
            <a:r>
              <a:rPr lang="da-DK" sz="1800" i="1" dirty="0" smtClean="0"/>
              <a:t>(evt. 4. klasse og 7.-9. klasse).</a:t>
            </a:r>
            <a:endParaRPr lang="da-DK" sz="1800" dirty="0" smtClean="0"/>
          </a:p>
          <a:p>
            <a:pPr lvl="0">
              <a:lnSpc>
                <a:spcPct val="125000"/>
              </a:lnSpc>
              <a:spcBef>
                <a:spcPts val="600"/>
              </a:spcBef>
            </a:pPr>
            <a:r>
              <a:rPr lang="da-DK" sz="1800" b="1" dirty="0" smtClean="0"/>
              <a:t>Varighed</a:t>
            </a:r>
            <a:r>
              <a:rPr lang="da-DK" sz="1800" dirty="0" smtClean="0"/>
              <a:t>: 8-9 dobbeltlektioner, heraf lånes kufferten i fire uger.</a:t>
            </a:r>
          </a:p>
          <a:p>
            <a:pPr lvl="0">
              <a:lnSpc>
                <a:spcPct val="125000"/>
              </a:lnSpc>
              <a:spcBef>
                <a:spcPts val="600"/>
              </a:spcBef>
            </a:pPr>
            <a:r>
              <a:rPr lang="da-DK" sz="1800" b="1" dirty="0" smtClean="0"/>
              <a:t>Antal:</a:t>
            </a:r>
            <a:r>
              <a:rPr lang="da-DK" sz="1800" dirty="0" smtClean="0"/>
              <a:t> 100 kasser med materialer samt web med vejledninger, video og uddybende materialer.</a:t>
            </a:r>
          </a:p>
          <a:p>
            <a:pPr>
              <a:lnSpc>
                <a:spcPct val="125000"/>
              </a:lnSpc>
              <a:spcBef>
                <a:spcPts val="600"/>
              </a:spcBef>
            </a:pPr>
            <a:r>
              <a:rPr lang="da-DK" sz="1800" b="1" dirty="0" smtClean="0"/>
              <a:t>Udviklet</a:t>
            </a:r>
            <a:r>
              <a:rPr lang="da-DK" sz="1800" dirty="0" smtClean="0"/>
              <a:t> i samarbejde med forskere (DTU), lærere og elever på Kongevejens Skole (Virum) og Christina Binau Frausing (NEUC). </a:t>
            </a:r>
          </a:p>
          <a:p>
            <a:pPr lvl="0">
              <a:lnSpc>
                <a:spcPct val="125000"/>
              </a:lnSpc>
              <a:spcBef>
                <a:spcPts val="600"/>
              </a:spcBef>
            </a:pPr>
            <a:r>
              <a:rPr lang="da-DK" sz="1800" b="1" dirty="0" smtClean="0"/>
              <a:t>Udgivelse:</a:t>
            </a:r>
            <a:r>
              <a:rPr lang="da-DK" sz="1800" dirty="0" smtClean="0"/>
              <a:t> Juni 2016.</a:t>
            </a:r>
          </a:p>
          <a:p>
            <a:pPr lvl="0">
              <a:lnSpc>
                <a:spcPct val="125000"/>
              </a:lnSpc>
              <a:spcBef>
                <a:spcPts val="600"/>
              </a:spcBef>
            </a:pPr>
            <a:r>
              <a:rPr lang="da-DK" sz="1800" b="1" dirty="0" smtClean="0"/>
              <a:t>Distribution: </a:t>
            </a:r>
            <a:r>
              <a:rPr lang="da-DK" sz="1800" dirty="0" smtClean="0"/>
              <a:t>Lånes via CFU </a:t>
            </a:r>
            <a:r>
              <a:rPr lang="da-DK" sz="1800" i="1" dirty="0" smtClean="0"/>
              <a:t>eller</a:t>
            </a:r>
            <a:r>
              <a:rPr lang="da-DK" sz="1800" dirty="0" smtClean="0"/>
              <a:t> købes direkte (så længe lager haves) hos: </a:t>
            </a:r>
          </a:p>
          <a:p>
            <a:pPr marL="0" lvl="0" indent="0">
              <a:lnSpc>
                <a:spcPct val="125000"/>
              </a:lnSpc>
              <a:spcBef>
                <a:spcPts val="600"/>
              </a:spcBef>
              <a:buNone/>
            </a:pPr>
            <a:r>
              <a:rPr lang="da-DK" sz="1800" dirty="0" smtClean="0"/>
              <a:t>      Anne Hansen, </a:t>
            </a:r>
            <a:r>
              <a:rPr lang="da-DK" sz="1800" dirty="0" err="1" smtClean="0"/>
              <a:t>kommunikationsansv</a:t>
            </a:r>
            <a:r>
              <a:rPr lang="da-DK" sz="1800" dirty="0" smtClean="0"/>
              <a:t>. DTU Fysik, anne.hansen@fysik.dtu.dk</a:t>
            </a:r>
          </a:p>
        </p:txBody>
      </p:sp>
      <p:sp>
        <p:nvSpPr>
          <p:cNvPr id="3" name="Pladsholder til diasnummer 2"/>
          <p:cNvSpPr>
            <a:spLocks noGrp="1"/>
          </p:cNvSpPr>
          <p:nvPr>
            <p:ph type="sldNum" sz="quarter" idx="12"/>
          </p:nvPr>
        </p:nvSpPr>
        <p:spPr/>
        <p:txBody>
          <a:bodyPr/>
          <a:lstStyle/>
          <a:p>
            <a:fld id="{54A86E40-F47B-4572-90C1-9EA41A09E3A8}" type="slidenum">
              <a:rPr lang="da-DK" smtClean="0"/>
              <a:t>2</a:t>
            </a:fld>
            <a:endParaRPr lang="da-DK" dirty="0"/>
          </a:p>
        </p:txBody>
      </p:sp>
      <p:sp>
        <p:nvSpPr>
          <p:cNvPr id="5" name="Tekstfelt 2"/>
          <p:cNvSpPr txBox="1">
            <a:spLocks noChangeArrowheads="1"/>
          </p:cNvSpPr>
          <p:nvPr/>
        </p:nvSpPr>
        <p:spPr bwMode="auto">
          <a:xfrm>
            <a:off x="-19329" y="0"/>
            <a:ext cx="5426710" cy="271145"/>
          </a:xfrm>
          <a:prstGeom prst="rect">
            <a:avLst/>
          </a:prstGeom>
          <a:solidFill>
            <a:srgbClr val="990000"/>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INTRODUKTION: GENERELLE OPLYSNINGER</a:t>
            </a:r>
            <a:endParaRPr lang="da-DK" sz="1100" dirty="0">
              <a:solidFill>
                <a:srgbClr val="000000"/>
              </a:solidFill>
              <a:effectLst/>
              <a:latin typeface="Calibri"/>
              <a:ea typeface="Calibri"/>
              <a:cs typeface="Calibri"/>
            </a:endParaRPr>
          </a:p>
        </p:txBody>
      </p:sp>
    </p:spTree>
    <p:extLst>
      <p:ext uri="{BB962C8B-B14F-4D97-AF65-F5344CB8AC3E}">
        <p14:creationId xmlns:p14="http://schemas.microsoft.com/office/powerpoint/2010/main" val="15344729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UV-FØLSOMME PERLER</a:t>
            </a:r>
            <a:endParaRPr lang="da-DK" sz="48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20</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grpSp>
        <p:nvGrpSpPr>
          <p:cNvPr id="22" name="Gruppe 21"/>
          <p:cNvGrpSpPr/>
          <p:nvPr/>
        </p:nvGrpSpPr>
        <p:grpSpPr>
          <a:xfrm>
            <a:off x="1082806" y="1989083"/>
            <a:ext cx="6978388" cy="3735172"/>
            <a:chOff x="1187624" y="2473339"/>
            <a:chExt cx="7704856" cy="4124013"/>
          </a:xfrm>
        </p:grpSpPr>
        <p:grpSp>
          <p:nvGrpSpPr>
            <p:cNvPr id="23" name="Gruppe 22"/>
            <p:cNvGrpSpPr/>
            <p:nvPr/>
          </p:nvGrpSpPr>
          <p:grpSpPr>
            <a:xfrm>
              <a:off x="1277172" y="2473339"/>
              <a:ext cx="5994204" cy="1535848"/>
              <a:chOff x="1331640" y="3045280"/>
              <a:chExt cx="5994204" cy="1535848"/>
            </a:xfrm>
          </p:grpSpPr>
          <p:sp>
            <p:nvSpPr>
              <p:cNvPr id="39" name="Heksagon 38"/>
              <p:cNvSpPr/>
              <p:nvPr/>
            </p:nvSpPr>
            <p:spPr>
              <a:xfrm>
                <a:off x="2339752" y="3068960"/>
                <a:ext cx="1728192" cy="1512168"/>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0" name="Lige forbindelse 39"/>
              <p:cNvCxnSpPr>
                <a:stCxn id="39" idx="3"/>
              </p:cNvCxnSpPr>
              <p:nvPr/>
            </p:nvCxnSpPr>
            <p:spPr>
              <a:xfrm flipH="1">
                <a:off x="1763688" y="3825044"/>
                <a:ext cx="5760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ge forbindelse 40"/>
              <p:cNvCxnSpPr/>
              <p:nvPr/>
            </p:nvCxnSpPr>
            <p:spPr>
              <a:xfrm flipH="1" flipV="1">
                <a:off x="1331640" y="3284984"/>
                <a:ext cx="432048"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ge forbindelse 41"/>
              <p:cNvCxnSpPr/>
              <p:nvPr/>
            </p:nvCxnSpPr>
            <p:spPr>
              <a:xfrm flipH="1">
                <a:off x="1331640" y="3825044"/>
                <a:ext cx="432048" cy="39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 name="Gruppe 42"/>
              <p:cNvGrpSpPr/>
              <p:nvPr/>
            </p:nvGrpSpPr>
            <p:grpSpPr>
              <a:xfrm rot="395913">
                <a:off x="3889885" y="3045280"/>
                <a:ext cx="3435959" cy="1531725"/>
                <a:chOff x="5220072" y="3266982"/>
                <a:chExt cx="3420380" cy="1512168"/>
              </a:xfrm>
              <a:scene3d>
                <a:camera prst="isometricOffAxis1Top"/>
                <a:lightRig rig="threePt" dir="t"/>
              </a:scene3d>
            </p:grpSpPr>
            <p:sp>
              <p:nvSpPr>
                <p:cNvPr id="44" name="Heksagon 43"/>
                <p:cNvSpPr/>
                <p:nvPr/>
              </p:nvSpPr>
              <p:spPr>
                <a:xfrm>
                  <a:off x="5796136" y="3266982"/>
                  <a:ext cx="1728192" cy="1512168"/>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45" name="Lige forbindelse 44"/>
                <p:cNvCxnSpPr>
                  <a:stCxn id="44" idx="3"/>
                </p:cNvCxnSpPr>
                <p:nvPr/>
              </p:nvCxnSpPr>
              <p:spPr>
                <a:xfrm flipH="1">
                  <a:off x="5220072" y="4023066"/>
                  <a:ext cx="5760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Lige forbindelse 45"/>
                <p:cNvCxnSpPr/>
                <p:nvPr/>
              </p:nvCxnSpPr>
              <p:spPr>
                <a:xfrm rot="16200000" flipH="1" flipV="1">
                  <a:off x="8154398" y="3537011"/>
                  <a:ext cx="432048"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ge forbindelse 46"/>
                <p:cNvCxnSpPr/>
                <p:nvPr/>
              </p:nvCxnSpPr>
              <p:spPr>
                <a:xfrm>
                  <a:off x="8100392" y="4023066"/>
                  <a:ext cx="504056"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ge forbindelse 47"/>
                <p:cNvCxnSpPr/>
                <p:nvPr/>
              </p:nvCxnSpPr>
              <p:spPr>
                <a:xfrm flipH="1">
                  <a:off x="7524328" y="4028678"/>
                  <a:ext cx="5760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4" name="Gruppe 23"/>
            <p:cNvGrpSpPr/>
            <p:nvPr/>
          </p:nvGrpSpPr>
          <p:grpSpPr>
            <a:xfrm>
              <a:off x="1187624" y="5065627"/>
              <a:ext cx="6172263" cy="1531725"/>
              <a:chOff x="1187624" y="5065627"/>
              <a:chExt cx="6172263" cy="1531725"/>
            </a:xfrm>
          </p:grpSpPr>
          <p:sp>
            <p:nvSpPr>
              <p:cNvPr id="29" name="Heksagon 28"/>
              <p:cNvSpPr/>
              <p:nvPr/>
            </p:nvSpPr>
            <p:spPr>
              <a:xfrm>
                <a:off x="2195736" y="5065627"/>
                <a:ext cx="1728192" cy="1512168"/>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 name="Lige forbindelse 29"/>
              <p:cNvCxnSpPr>
                <a:stCxn id="29" idx="3"/>
              </p:cNvCxnSpPr>
              <p:nvPr/>
            </p:nvCxnSpPr>
            <p:spPr>
              <a:xfrm flipH="1">
                <a:off x="1619672" y="5821711"/>
                <a:ext cx="5760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Lige forbindelse 30"/>
              <p:cNvCxnSpPr/>
              <p:nvPr/>
            </p:nvCxnSpPr>
            <p:spPr>
              <a:xfrm flipH="1" flipV="1">
                <a:off x="1187624" y="5281651"/>
                <a:ext cx="432048"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ge forbindelse 31"/>
              <p:cNvCxnSpPr/>
              <p:nvPr/>
            </p:nvCxnSpPr>
            <p:spPr>
              <a:xfrm flipH="1">
                <a:off x="1187624" y="5821711"/>
                <a:ext cx="432048" cy="39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uppe 32"/>
              <p:cNvGrpSpPr/>
              <p:nvPr/>
            </p:nvGrpSpPr>
            <p:grpSpPr>
              <a:xfrm>
                <a:off x="3923928" y="5065627"/>
                <a:ext cx="3435959" cy="1531725"/>
                <a:chOff x="5220072" y="3266982"/>
                <a:chExt cx="3420380" cy="1512168"/>
              </a:xfrm>
            </p:grpSpPr>
            <p:sp>
              <p:nvSpPr>
                <p:cNvPr id="34" name="Heksagon 33"/>
                <p:cNvSpPr/>
                <p:nvPr/>
              </p:nvSpPr>
              <p:spPr>
                <a:xfrm>
                  <a:off x="5796136" y="3266982"/>
                  <a:ext cx="1728192" cy="1512168"/>
                </a:xfrm>
                <a:prstGeom prst="hexag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 name="Lige forbindelse 34"/>
                <p:cNvCxnSpPr>
                  <a:stCxn id="34" idx="3"/>
                </p:cNvCxnSpPr>
                <p:nvPr/>
              </p:nvCxnSpPr>
              <p:spPr>
                <a:xfrm flipH="1">
                  <a:off x="5220072" y="4023066"/>
                  <a:ext cx="5760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ge forbindelse 35"/>
                <p:cNvCxnSpPr/>
                <p:nvPr/>
              </p:nvCxnSpPr>
              <p:spPr>
                <a:xfrm rot="16200000" flipH="1" flipV="1">
                  <a:off x="8154398" y="3537011"/>
                  <a:ext cx="432048"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p:cNvCxnSpPr/>
                <p:nvPr/>
              </p:nvCxnSpPr>
              <p:spPr>
                <a:xfrm>
                  <a:off x="8100392" y="4023066"/>
                  <a:ext cx="504056"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ge forbindelse 37"/>
                <p:cNvCxnSpPr/>
                <p:nvPr/>
              </p:nvCxnSpPr>
              <p:spPr>
                <a:xfrm flipH="1">
                  <a:off x="7524328" y="4028678"/>
                  <a:ext cx="5760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6" name="Nedadgående pil 25"/>
            <p:cNvSpPr/>
            <p:nvPr/>
          </p:nvSpPr>
          <p:spPr>
            <a:xfrm>
              <a:off x="4119603" y="3970852"/>
              <a:ext cx="289344" cy="78796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7" name="Picture 4" descr="https://store.schoolspecialty.com/OA_HTML/xxssi_ibeGetWCCImage.jsp?docName=F1633586&amp;Rendition=Lar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93341" y="2637032"/>
              <a:ext cx="129913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store.schoolspecialty.com/OA_HTML/xxssi_ibeGetWCCImage.jsp?docName=F1633586&amp;Rendition=Larg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6918" y="5301328"/>
              <a:ext cx="1255562" cy="108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icture 2" descr="C:\Users\annha\Documents\BU2014-Materialekasse\Billeder\Indhold kasse\UV-Lommelygte\20160616_10400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4369258" y="2932454"/>
            <a:ext cx="1014322" cy="141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656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ENVEJS-TEKSTIL</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21</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6: SMARTE MATERIALER</a:t>
            </a:r>
            <a:endParaRPr lang="da-DK" sz="1100" dirty="0">
              <a:solidFill>
                <a:srgbClr val="000000"/>
              </a:solidFill>
              <a:effectLst/>
              <a:latin typeface="Calibri"/>
              <a:ea typeface="Calibri"/>
              <a:cs typeface="Calibri"/>
            </a:endParaRPr>
          </a:p>
        </p:txBody>
      </p:sp>
      <p:pic>
        <p:nvPicPr>
          <p:cNvPr id="22" name="Picture 2" descr="C:\Users\annha\Dropbox\Screenshots\Skærmbillede 2015-11-15 13.01.13.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06615" y="1950867"/>
            <a:ext cx="2698925" cy="3503358"/>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6985" y="1853825"/>
            <a:ext cx="3757601" cy="3429000"/>
          </a:xfrm>
          <a:prstGeom prst="rect">
            <a:avLst/>
          </a:prstGeom>
        </p:spPr>
      </p:pic>
    </p:spTree>
    <p:extLst>
      <p:ext uri="{BB962C8B-B14F-4D97-AF65-F5344CB8AC3E}">
        <p14:creationId xmlns:p14="http://schemas.microsoft.com/office/powerpoint/2010/main" val="3413643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54A86E40-F47B-4572-90C1-9EA41A09E3A8}" type="slidenum">
              <a:rPr lang="da-DK" smtClean="0"/>
              <a:t>22</a:t>
            </a:fld>
            <a:endParaRPr lang="da-DK" dirty="0"/>
          </a:p>
        </p:txBody>
      </p:sp>
      <p:sp>
        <p:nvSpPr>
          <p:cNvPr id="4" name="Tekstfelt 2"/>
          <p:cNvSpPr txBox="1">
            <a:spLocks noChangeArrowheads="1"/>
          </p:cNvSpPr>
          <p:nvPr/>
        </p:nvSpPr>
        <p:spPr bwMode="auto">
          <a:xfrm>
            <a:off x="1858645" y="2644170"/>
            <a:ext cx="5426710" cy="1569660"/>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lgn="ctr">
              <a:spcAft>
                <a:spcPts val="0"/>
              </a:spcAft>
            </a:pPr>
            <a:r>
              <a:rPr lang="da-DK" sz="3200" b="1" dirty="0">
                <a:solidFill>
                  <a:srgbClr val="FFFFFF"/>
                </a:solidFill>
                <a:effectLst/>
                <a:latin typeface="Calibri"/>
                <a:ea typeface="Calibri"/>
                <a:cs typeface="Calibri"/>
              </a:rPr>
              <a:t>MODUL 7: </a:t>
            </a:r>
            <a:endParaRPr lang="da-DK" sz="3200" b="1" dirty="0" smtClean="0">
              <a:solidFill>
                <a:srgbClr val="FFFFFF"/>
              </a:solidFill>
              <a:effectLst/>
              <a:latin typeface="Calibri"/>
              <a:ea typeface="Calibri"/>
              <a:cs typeface="Calibri"/>
            </a:endParaRPr>
          </a:p>
          <a:p>
            <a:pPr algn="ctr">
              <a:spcAft>
                <a:spcPts val="0"/>
              </a:spcAft>
            </a:pPr>
            <a:r>
              <a:rPr lang="da-DK" sz="3200" b="1" dirty="0" smtClean="0">
                <a:solidFill>
                  <a:srgbClr val="FFFFFF"/>
                </a:solidFill>
                <a:effectLst/>
                <a:latin typeface="Calibri"/>
                <a:ea typeface="Calibri"/>
                <a:cs typeface="Calibri"/>
              </a:rPr>
              <a:t>FORBEREDELSER </a:t>
            </a:r>
            <a:r>
              <a:rPr lang="da-DK" sz="3200" b="1" dirty="0">
                <a:solidFill>
                  <a:srgbClr val="FFFFFF"/>
                </a:solidFill>
                <a:effectLst/>
                <a:latin typeface="Calibri"/>
                <a:ea typeface="Calibri"/>
                <a:cs typeface="Calibri"/>
              </a:rPr>
              <a:t>TIL INNOVATIONSOPGAVEN</a:t>
            </a:r>
            <a:endParaRPr lang="da-DK" sz="3200" dirty="0">
              <a:solidFill>
                <a:srgbClr val="000000"/>
              </a:solidFill>
              <a:effectLst/>
              <a:latin typeface="Calibri"/>
              <a:ea typeface="Calibri"/>
              <a:cs typeface="Calibri"/>
            </a:endParaRPr>
          </a:p>
        </p:txBody>
      </p:sp>
    </p:spTree>
    <p:extLst>
      <p:ext uri="{BB962C8B-B14F-4D97-AF65-F5344CB8AC3E}">
        <p14:creationId xmlns:p14="http://schemas.microsoft.com/office/powerpoint/2010/main" val="1080771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fld id="{54A86E40-F47B-4572-90C1-9EA41A09E3A8}" type="slidenum">
              <a:rPr lang="da-DK" smtClean="0"/>
              <a:t>23</a:t>
            </a:fld>
            <a:endParaRPr lang="da-DK" dirty="0"/>
          </a:p>
        </p:txBody>
      </p:sp>
      <p:sp>
        <p:nvSpPr>
          <p:cNvPr id="3" name="Titel 2"/>
          <p:cNvSpPr>
            <a:spLocks noGrp="1"/>
          </p:cNvSpPr>
          <p:nvPr>
            <p:ph type="title"/>
          </p:nvPr>
        </p:nvSpPr>
        <p:spPr/>
        <p:txBody>
          <a:bodyPr>
            <a:normAutofit/>
          </a:bodyPr>
          <a:lstStyle/>
          <a:p>
            <a:r>
              <a:rPr lang="da-DK" dirty="0"/>
              <a:t>SMART </a:t>
            </a:r>
            <a:r>
              <a:rPr lang="da-DK" dirty="0" smtClean="0"/>
              <a:t>GELE</a:t>
            </a:r>
            <a:endParaRPr lang="da-DK" dirty="0"/>
          </a:p>
        </p:txBody>
      </p:sp>
      <p:sp>
        <p:nvSpPr>
          <p:cNvPr id="13" name="Tekstfelt 2"/>
          <p:cNvSpPr txBox="1">
            <a:spLocks noChangeArrowheads="1"/>
          </p:cNvSpPr>
          <p:nvPr/>
        </p:nvSpPr>
        <p:spPr bwMode="auto">
          <a:xfrm>
            <a:off x="0" y="3962"/>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7: FORBEREDELSER TIL INNOVATIONSOPGAVEN</a:t>
            </a:r>
            <a:endParaRPr lang="da-DK" sz="1100" dirty="0">
              <a:solidFill>
                <a:srgbClr val="000000"/>
              </a:solidFill>
              <a:effectLst/>
              <a:latin typeface="Calibri"/>
              <a:ea typeface="Calibri"/>
              <a:cs typeface="Calibri"/>
            </a:endParaRPr>
          </a:p>
        </p:txBody>
      </p:sp>
      <p:pic>
        <p:nvPicPr>
          <p:cNvPr id="14" name="Picture 7" descr="SMT_P10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530" y="1700808"/>
            <a:ext cx="2981197" cy="200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SMT_D13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1800" y="2977361"/>
            <a:ext cx="2205245" cy="157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p:nvPr/>
        </p:nvSpPr>
        <p:spPr>
          <a:xfrm>
            <a:off x="251520" y="3654025"/>
            <a:ext cx="2627659" cy="307777"/>
          </a:xfrm>
          <a:prstGeom prst="rect">
            <a:avLst/>
          </a:prstGeom>
        </p:spPr>
        <p:txBody>
          <a:bodyPr wrap="square">
            <a:spAutoFit/>
          </a:bodyPr>
          <a:lstStyle/>
          <a:p>
            <a:r>
              <a:rPr lang="da-DK" sz="700" dirty="0">
                <a:solidFill>
                  <a:schemeClr val="bg1">
                    <a:lumMod val="50000"/>
                  </a:schemeClr>
                </a:solidFill>
                <a:latin typeface="Neo Sans Std" pitchFamily="34" charset="0"/>
              </a:rPr>
              <a:t>Public Domain, https://commons.wikimedia.org/w/index.php?curid=1009300</a:t>
            </a:r>
          </a:p>
        </p:txBody>
      </p:sp>
      <p:grpSp>
        <p:nvGrpSpPr>
          <p:cNvPr id="5" name="Gruppe 4"/>
          <p:cNvGrpSpPr/>
          <p:nvPr/>
        </p:nvGrpSpPr>
        <p:grpSpPr>
          <a:xfrm>
            <a:off x="5337085" y="1724537"/>
            <a:ext cx="3516862" cy="4036212"/>
            <a:chOff x="5337085" y="1724537"/>
            <a:chExt cx="3516862" cy="4036212"/>
          </a:xfrm>
        </p:grpSpPr>
        <p:pic>
          <p:nvPicPr>
            <p:cNvPr id="4098" name="Picture 2" descr="C:\Users\annha\Documents\BU2014-Materialekasse\Billeder\Afprøvning - undersoegelser\Ida (060716)\SmartPutty3-vAH2.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5337085" y="4284095"/>
              <a:ext cx="3516862" cy="147665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nnha\Documents\BU2014-Materialekasse\Billeder\Afprøvning - undersoegelser\Ida (060716)\SmartPutti5-red-vAH.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251728" y="1724537"/>
              <a:ext cx="1687575" cy="25595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730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fld id="{54A86E40-F47B-4572-90C1-9EA41A09E3A8}" type="slidenum">
              <a:rPr lang="da-DK" smtClean="0"/>
              <a:t>24</a:t>
            </a:fld>
            <a:endParaRPr lang="da-DK" dirty="0"/>
          </a:p>
        </p:txBody>
      </p:sp>
      <p:sp>
        <p:nvSpPr>
          <p:cNvPr id="3" name="Titel 2"/>
          <p:cNvSpPr>
            <a:spLocks noGrp="1"/>
          </p:cNvSpPr>
          <p:nvPr>
            <p:ph type="title"/>
          </p:nvPr>
        </p:nvSpPr>
        <p:spPr/>
        <p:txBody>
          <a:bodyPr/>
          <a:lstStyle/>
          <a:p>
            <a:r>
              <a:rPr lang="da-DK" dirty="0" smtClean="0"/>
              <a:t>CAN YOU WALK ON WATER?</a:t>
            </a:r>
            <a:endParaRPr lang="da-DK" dirty="0"/>
          </a:p>
        </p:txBody>
      </p:sp>
      <p:pic>
        <p:nvPicPr>
          <p:cNvPr id="23554" name="Picture 2">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5035" y="4509120"/>
            <a:ext cx="8487435" cy="163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Billede 1">
            <a:hlinkClick r:id="rId3"/>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64631" y="1756540"/>
            <a:ext cx="4892634" cy="2707575"/>
          </a:xfrm>
          <a:prstGeom prst="rect">
            <a:avLst/>
          </a:prstGeom>
        </p:spPr>
      </p:pic>
      <p:sp>
        <p:nvSpPr>
          <p:cNvPr id="7" name="Rektangel 6"/>
          <p:cNvSpPr/>
          <p:nvPr/>
        </p:nvSpPr>
        <p:spPr>
          <a:xfrm>
            <a:off x="1331640" y="1756540"/>
            <a:ext cx="855095" cy="307777"/>
          </a:xfrm>
          <a:prstGeom prst="rect">
            <a:avLst/>
          </a:prstGeom>
        </p:spPr>
        <p:txBody>
          <a:bodyPr wrap="square">
            <a:spAutoFit/>
          </a:bodyPr>
          <a:lstStyle/>
          <a:p>
            <a:pPr lvl="0">
              <a:defRPr/>
            </a:pPr>
            <a:r>
              <a:rPr lang="da-DK" sz="1400" i="1" dirty="0" smtClean="0"/>
              <a:t>VIDEO:</a:t>
            </a:r>
            <a:endParaRPr lang="da-DK" sz="1400" i="1" dirty="0"/>
          </a:p>
        </p:txBody>
      </p:sp>
      <p:sp>
        <p:nvSpPr>
          <p:cNvPr id="8" name="Tekstfelt 2"/>
          <p:cNvSpPr txBox="1">
            <a:spLocks noChangeArrowheads="1"/>
          </p:cNvSpPr>
          <p:nvPr/>
        </p:nvSpPr>
        <p:spPr bwMode="auto">
          <a:xfrm>
            <a:off x="0" y="0"/>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7: FORBEREDELSER TIL INNOVATIONSOPGAVEN</a:t>
            </a:r>
            <a:endParaRPr lang="da-DK" sz="1100">
              <a:solidFill>
                <a:srgbClr val="000000"/>
              </a:solidFill>
              <a:effectLst/>
              <a:latin typeface="Calibri"/>
              <a:ea typeface="Calibri"/>
              <a:cs typeface="Calibri"/>
            </a:endParaRPr>
          </a:p>
        </p:txBody>
      </p:sp>
    </p:spTree>
    <p:extLst>
      <p:ext uri="{BB962C8B-B14F-4D97-AF65-F5344CB8AC3E}">
        <p14:creationId xmlns:p14="http://schemas.microsoft.com/office/powerpoint/2010/main" val="38316628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D30</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25</a:t>
            </a:fld>
            <a:endParaRPr lang="da-DK"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6615" y="1448780"/>
            <a:ext cx="7071094" cy="473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Billede 7">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610" y="2348880"/>
            <a:ext cx="720000" cy="720000"/>
          </a:xfrm>
          <a:prstGeom prst="rect">
            <a:avLst/>
          </a:prstGeom>
        </p:spPr>
      </p:pic>
      <p:pic>
        <p:nvPicPr>
          <p:cNvPr id="9" name="Billede 8">
            <a:hlinkClick r:id="rId6"/>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610" y="3924135"/>
            <a:ext cx="720000" cy="720000"/>
          </a:xfrm>
          <a:prstGeom prst="rect">
            <a:avLst/>
          </a:prstGeom>
        </p:spPr>
      </p:pic>
      <p:pic>
        <p:nvPicPr>
          <p:cNvPr id="11" name="Billede 10">
            <a:hlinkClick r:id="rId7"/>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610" y="5184195"/>
            <a:ext cx="720000" cy="720000"/>
          </a:xfrm>
          <a:prstGeom prst="rect">
            <a:avLst/>
          </a:prstGeom>
        </p:spPr>
      </p:pic>
      <p:pic>
        <p:nvPicPr>
          <p:cNvPr id="1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144340" y="258814"/>
            <a:ext cx="2835185" cy="231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kstfelt 2"/>
          <p:cNvSpPr txBox="1">
            <a:spLocks noChangeArrowheads="1"/>
          </p:cNvSpPr>
          <p:nvPr/>
        </p:nvSpPr>
        <p:spPr bwMode="auto">
          <a:xfrm>
            <a:off x="0" y="0"/>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7: FORBEREDELSER TIL INNOVATIONSOPGAVEN</a:t>
            </a:r>
            <a:endParaRPr lang="da-DK" sz="1100">
              <a:solidFill>
                <a:srgbClr val="000000"/>
              </a:solidFill>
              <a:effectLst/>
              <a:latin typeface="Calibri"/>
              <a:ea typeface="Calibri"/>
              <a:cs typeface="Calibri"/>
            </a:endParaRPr>
          </a:p>
        </p:txBody>
      </p:sp>
    </p:spTree>
    <p:extLst>
      <p:ext uri="{BB962C8B-B14F-4D97-AF65-F5344CB8AC3E}">
        <p14:creationId xmlns:p14="http://schemas.microsoft.com/office/powerpoint/2010/main" val="2651119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INGENIØRER PÅ ARBEJDE</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26</a:t>
            </a:fld>
            <a:endParaRPr lang="da-DK" dirty="0"/>
          </a:p>
        </p:txBody>
      </p:sp>
      <p:sp>
        <p:nvSpPr>
          <p:cNvPr id="14" name="Tekstfelt 2"/>
          <p:cNvSpPr txBox="1">
            <a:spLocks noChangeArrowheads="1"/>
          </p:cNvSpPr>
          <p:nvPr/>
        </p:nvSpPr>
        <p:spPr bwMode="auto">
          <a:xfrm>
            <a:off x="0" y="0"/>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7: FORBEREDELSER TIL INNOVATIONSOPGAVEN</a:t>
            </a:r>
            <a:endParaRPr lang="da-DK" sz="1100">
              <a:solidFill>
                <a:srgbClr val="000000"/>
              </a:solidFill>
              <a:effectLst/>
              <a:latin typeface="Calibri"/>
              <a:ea typeface="Calibri"/>
              <a:cs typeface="Calibri"/>
            </a:endParaRPr>
          </a:p>
        </p:txBody>
      </p:sp>
      <p:pic>
        <p:nvPicPr>
          <p:cNvPr id="2560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7085" y="4341905"/>
            <a:ext cx="3510685" cy="205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uppe 4"/>
          <p:cNvGrpSpPr/>
          <p:nvPr/>
        </p:nvGrpSpPr>
        <p:grpSpPr>
          <a:xfrm>
            <a:off x="386535" y="1358770"/>
            <a:ext cx="5310590" cy="2970330"/>
            <a:chOff x="386535" y="1133745"/>
            <a:chExt cx="5310590" cy="2970330"/>
          </a:xfrm>
        </p:grpSpPr>
        <p:pic>
          <p:nvPicPr>
            <p:cNvPr id="3" name="Billede 2">
              <a:hlinkClick r:id="rId4"/>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1540" y="1458374"/>
              <a:ext cx="5265585" cy="2645701"/>
            </a:xfrm>
            <a:prstGeom prst="rect">
              <a:avLst/>
            </a:prstGeom>
          </p:spPr>
        </p:pic>
        <p:sp>
          <p:nvSpPr>
            <p:cNvPr id="8" name="Rektangel 7"/>
            <p:cNvSpPr/>
            <p:nvPr/>
          </p:nvSpPr>
          <p:spPr>
            <a:xfrm>
              <a:off x="386535" y="1133745"/>
              <a:ext cx="855095" cy="307777"/>
            </a:xfrm>
            <a:prstGeom prst="rect">
              <a:avLst/>
            </a:prstGeom>
          </p:spPr>
          <p:txBody>
            <a:bodyPr wrap="square">
              <a:spAutoFit/>
            </a:bodyPr>
            <a:lstStyle/>
            <a:p>
              <a:pPr lvl="0">
                <a:defRPr/>
              </a:pPr>
              <a:r>
                <a:rPr lang="da-DK" sz="1400" i="1" dirty="0" smtClean="0"/>
                <a:t>VIDEO:</a:t>
              </a:r>
              <a:endParaRPr lang="da-DK" sz="1400" i="1" dirty="0"/>
            </a:p>
          </p:txBody>
        </p:sp>
      </p:grpSp>
      <p:pic>
        <p:nvPicPr>
          <p:cNvPr id="6" name="Billede 5">
            <a:hlinkClick r:id="rId4"/>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1267" y="4509120"/>
            <a:ext cx="396000" cy="396000"/>
          </a:xfrm>
          <a:prstGeom prst="rect">
            <a:avLst/>
          </a:prstGeom>
        </p:spPr>
      </p:pic>
      <p:pic>
        <p:nvPicPr>
          <p:cNvPr id="10" name="Billede 9">
            <a:hlinkClick r:id="rId7"/>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1267" y="5574690"/>
            <a:ext cx="396000" cy="396000"/>
          </a:xfrm>
          <a:prstGeom prst="rect">
            <a:avLst/>
          </a:prstGeom>
        </p:spPr>
      </p:pic>
      <p:pic>
        <p:nvPicPr>
          <p:cNvPr id="11" name="Billede 10">
            <a:hlinkClick r:id="rId8"/>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01267" y="6003330"/>
            <a:ext cx="396000" cy="396000"/>
          </a:xfrm>
          <a:prstGeom prst="rect">
            <a:avLst/>
          </a:prstGeom>
        </p:spPr>
      </p:pic>
    </p:spTree>
    <p:extLst>
      <p:ext uri="{BB962C8B-B14F-4D97-AF65-F5344CB8AC3E}">
        <p14:creationId xmlns:p14="http://schemas.microsoft.com/office/powerpoint/2010/main" val="3811391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INGENIØRENS ARBEJDSMETODE</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27</a:t>
            </a:fld>
            <a:endParaRPr lang="da-DK" dirty="0"/>
          </a:p>
        </p:txBody>
      </p:sp>
      <p:sp>
        <p:nvSpPr>
          <p:cNvPr id="14" name="Tekstfelt 2"/>
          <p:cNvSpPr txBox="1">
            <a:spLocks noChangeArrowheads="1"/>
          </p:cNvSpPr>
          <p:nvPr/>
        </p:nvSpPr>
        <p:spPr bwMode="auto">
          <a:xfrm>
            <a:off x="0" y="0"/>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7: FORBEREDELSER TIL INNOVATIONSOPGAVEN</a:t>
            </a:r>
            <a:endParaRPr lang="da-DK" sz="1100">
              <a:solidFill>
                <a:srgbClr val="000000"/>
              </a:solidFill>
              <a:effectLst/>
              <a:latin typeface="Calibri"/>
              <a:ea typeface="Calibri"/>
              <a:cs typeface="Calibri"/>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550" y="1673805"/>
            <a:ext cx="8102524" cy="4217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9792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54A86E40-F47B-4572-90C1-9EA41A09E3A8}" type="slidenum">
              <a:rPr lang="da-DK" smtClean="0"/>
              <a:t>28</a:t>
            </a:fld>
            <a:endParaRPr lang="da-DK" dirty="0"/>
          </a:p>
        </p:txBody>
      </p:sp>
      <p:sp>
        <p:nvSpPr>
          <p:cNvPr id="4" name="Tekstfelt 2"/>
          <p:cNvSpPr txBox="1">
            <a:spLocks noChangeArrowheads="1"/>
          </p:cNvSpPr>
          <p:nvPr/>
        </p:nvSpPr>
        <p:spPr bwMode="auto">
          <a:xfrm>
            <a:off x="1858645" y="2644170"/>
            <a:ext cx="5426710" cy="1077218"/>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lgn="ctr">
              <a:spcAft>
                <a:spcPts val="0"/>
              </a:spcAft>
            </a:pPr>
            <a:r>
              <a:rPr lang="da-DK" sz="3200" b="1" dirty="0">
                <a:solidFill>
                  <a:srgbClr val="FFFFFF"/>
                </a:solidFill>
                <a:effectLst/>
                <a:latin typeface="Calibri"/>
                <a:ea typeface="Calibri"/>
                <a:cs typeface="Calibri"/>
              </a:rPr>
              <a:t>MODUL </a:t>
            </a:r>
            <a:r>
              <a:rPr lang="da-DK" sz="3200" b="1" dirty="0" smtClean="0">
                <a:solidFill>
                  <a:srgbClr val="FFFFFF"/>
                </a:solidFill>
                <a:effectLst/>
                <a:latin typeface="Calibri"/>
                <a:ea typeface="Calibri"/>
                <a:cs typeface="Calibri"/>
              </a:rPr>
              <a:t>8-9: </a:t>
            </a:r>
          </a:p>
          <a:p>
            <a:pPr algn="ctr">
              <a:spcAft>
                <a:spcPts val="0"/>
              </a:spcAft>
            </a:pPr>
            <a:r>
              <a:rPr lang="da-DK" sz="3200" b="1" dirty="0" smtClean="0">
                <a:solidFill>
                  <a:srgbClr val="FFFFFF"/>
                </a:solidFill>
                <a:effectLst/>
                <a:latin typeface="Calibri"/>
                <a:ea typeface="Calibri"/>
                <a:cs typeface="Calibri"/>
              </a:rPr>
              <a:t>INNOVATIONSOPGAVEN</a:t>
            </a:r>
            <a:endParaRPr lang="da-DK" sz="3200" dirty="0">
              <a:solidFill>
                <a:srgbClr val="000000"/>
              </a:solidFill>
              <a:effectLst/>
              <a:latin typeface="Calibri"/>
              <a:ea typeface="Calibri"/>
              <a:cs typeface="Calibri"/>
            </a:endParaRPr>
          </a:p>
        </p:txBody>
      </p:sp>
    </p:spTree>
    <p:extLst>
      <p:ext uri="{BB962C8B-B14F-4D97-AF65-F5344CB8AC3E}">
        <p14:creationId xmlns:p14="http://schemas.microsoft.com/office/powerpoint/2010/main" val="165887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814287"/>
          </a:xfrm>
        </p:spPr>
        <p:txBody>
          <a:bodyPr>
            <a:normAutofit/>
          </a:bodyPr>
          <a:lstStyle/>
          <a:p>
            <a:r>
              <a:rPr lang="da-DK" sz="3600" dirty="0" smtClean="0"/>
              <a:t>SMARTE MATERIALER I NU KENDER</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29</a:t>
            </a:fld>
            <a:endParaRPr lang="da-DK" dirty="0"/>
          </a:p>
        </p:txBody>
      </p:sp>
      <p:sp>
        <p:nvSpPr>
          <p:cNvPr id="14" name="Tekstfelt 2"/>
          <p:cNvSpPr txBox="1">
            <a:spLocks noChangeArrowheads="1"/>
          </p:cNvSpPr>
          <p:nvPr/>
        </p:nvSpPr>
        <p:spPr bwMode="auto">
          <a:xfrm>
            <a:off x="0" y="0"/>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8-9: INNOVATIONSOPGAVEN</a:t>
            </a:r>
            <a:endParaRPr lang="da-DK" sz="1100" dirty="0">
              <a:solidFill>
                <a:srgbClr val="000000"/>
              </a:solidFill>
              <a:effectLst/>
              <a:latin typeface="Calibri"/>
              <a:ea typeface="Calibri"/>
              <a:cs typeface="Calibri"/>
            </a:endParaRPr>
          </a:p>
        </p:txBody>
      </p:sp>
      <p:sp>
        <p:nvSpPr>
          <p:cNvPr id="8" name="Rektangel 7"/>
          <p:cNvSpPr/>
          <p:nvPr/>
        </p:nvSpPr>
        <p:spPr>
          <a:xfrm>
            <a:off x="179512" y="1255082"/>
            <a:ext cx="2329089" cy="10217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72" name="Gruppe 71"/>
          <p:cNvGrpSpPr/>
          <p:nvPr/>
        </p:nvGrpSpPr>
        <p:grpSpPr>
          <a:xfrm>
            <a:off x="296525" y="1340768"/>
            <a:ext cx="2092300" cy="836628"/>
            <a:chOff x="323528" y="1340768"/>
            <a:chExt cx="2092300" cy="836628"/>
          </a:xfrm>
        </p:grpSpPr>
        <p:pic>
          <p:nvPicPr>
            <p:cNvPr id="9" name="Picture 16" descr="Shape Memory Alloy - Metal that returns to its original shape when heated"/>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62"/>
            <a:stretch/>
          </p:blipFill>
          <p:spPr bwMode="auto">
            <a:xfrm rot="5400000">
              <a:off x="951364" y="712932"/>
              <a:ext cx="836628" cy="2092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horizonhouse.org/files/2013/07/heat-strok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6704" y="1516847"/>
              <a:ext cx="315105" cy="3373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pe 11"/>
          <p:cNvGrpSpPr/>
          <p:nvPr/>
        </p:nvGrpSpPr>
        <p:grpSpPr>
          <a:xfrm>
            <a:off x="5292080" y="3879050"/>
            <a:ext cx="3528000" cy="1080000"/>
            <a:chOff x="5292079" y="3679707"/>
            <a:chExt cx="3528000" cy="1080000"/>
          </a:xfrm>
        </p:grpSpPr>
        <p:sp>
          <p:nvSpPr>
            <p:cNvPr id="13" name="Rektangel 12"/>
            <p:cNvSpPr/>
            <p:nvPr/>
          </p:nvSpPr>
          <p:spPr>
            <a:xfrm>
              <a:off x="5292079" y="3679707"/>
              <a:ext cx="3528000" cy="10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5" name="Gruppe 14"/>
            <p:cNvGrpSpPr/>
            <p:nvPr/>
          </p:nvGrpSpPr>
          <p:grpSpPr>
            <a:xfrm>
              <a:off x="5408202" y="3831016"/>
              <a:ext cx="3286491" cy="838806"/>
              <a:chOff x="469305" y="3957415"/>
              <a:chExt cx="2557205" cy="652671"/>
            </a:xfrm>
          </p:grpSpPr>
          <p:pic>
            <p:nvPicPr>
              <p:cNvPr id="16" name="Picture 4" descr="https://store.schoolspecialty.com/OA_HTML/xxssi_ibeGetWCCImage.jsp?docName=F1633586&amp;Rendition=Larg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9305" y="3957415"/>
                <a:ext cx="785100" cy="6526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store.schoolspecialty.com/OA_HTML/xxssi_ibeGetWCCImage.jsp?docName=F1633586&amp;Rendition=Larg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67744" y="3957416"/>
                <a:ext cx="758766" cy="652670"/>
              </a:xfrm>
              <a:prstGeom prst="rect">
                <a:avLst/>
              </a:prstGeom>
              <a:noFill/>
              <a:extLst>
                <a:ext uri="{909E8E84-426E-40DD-AFC4-6F175D3DCCD1}">
                  <a14:hiddenFill xmlns:a14="http://schemas.microsoft.com/office/drawing/2010/main">
                    <a:solidFill>
                      <a:srgbClr val="FFFFFF"/>
                    </a:solidFill>
                  </a14:hiddenFill>
                </a:ext>
              </a:extLst>
            </p:spPr>
          </p:pic>
          <p:sp>
            <p:nvSpPr>
              <p:cNvPr id="18" name="Højrepil 17"/>
              <p:cNvSpPr/>
              <p:nvPr/>
            </p:nvSpPr>
            <p:spPr>
              <a:xfrm>
                <a:off x="1639606" y="4345776"/>
                <a:ext cx="216000" cy="144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20" name="Gruppe 19"/>
          <p:cNvGrpSpPr/>
          <p:nvPr/>
        </p:nvGrpSpPr>
        <p:grpSpPr>
          <a:xfrm>
            <a:off x="192276" y="5364215"/>
            <a:ext cx="3389614" cy="1021790"/>
            <a:chOff x="763785" y="5526464"/>
            <a:chExt cx="3407459" cy="1021790"/>
          </a:xfrm>
        </p:grpSpPr>
        <p:sp>
          <p:nvSpPr>
            <p:cNvPr id="21" name="Rektangel 20"/>
            <p:cNvSpPr/>
            <p:nvPr/>
          </p:nvSpPr>
          <p:spPr>
            <a:xfrm>
              <a:off x="763785" y="5526464"/>
              <a:ext cx="3407459" cy="10217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2" name="Gruppe 21"/>
            <p:cNvGrpSpPr/>
            <p:nvPr/>
          </p:nvGrpSpPr>
          <p:grpSpPr>
            <a:xfrm>
              <a:off x="2552744" y="5769260"/>
              <a:ext cx="216000" cy="467996"/>
              <a:chOff x="1910590" y="5049180"/>
              <a:chExt cx="216000" cy="467996"/>
            </a:xfrm>
          </p:grpSpPr>
          <p:sp>
            <p:nvSpPr>
              <p:cNvPr id="25" name="Højrepil 24"/>
              <p:cNvSpPr/>
              <p:nvPr/>
            </p:nvSpPr>
            <p:spPr>
              <a:xfrm>
                <a:off x="1910590" y="5373176"/>
                <a:ext cx="216000" cy="144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6" name="Picture 10" descr="https://www.rpi.edu/dept/keck/image/water_drop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910590" y="5049180"/>
                <a:ext cx="183455" cy="288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0" name="Gruppe 29"/>
          <p:cNvGrpSpPr/>
          <p:nvPr/>
        </p:nvGrpSpPr>
        <p:grpSpPr>
          <a:xfrm>
            <a:off x="225105" y="2572107"/>
            <a:ext cx="4716000" cy="1080000"/>
            <a:chOff x="256711" y="2553609"/>
            <a:chExt cx="4716000" cy="1080000"/>
          </a:xfrm>
        </p:grpSpPr>
        <p:sp>
          <p:nvSpPr>
            <p:cNvPr id="31" name="Rektangel 30"/>
            <p:cNvSpPr/>
            <p:nvPr/>
          </p:nvSpPr>
          <p:spPr>
            <a:xfrm>
              <a:off x="256711" y="2553609"/>
              <a:ext cx="4716000" cy="10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32" name="Gruppe 31"/>
            <p:cNvGrpSpPr/>
            <p:nvPr/>
          </p:nvGrpSpPr>
          <p:grpSpPr>
            <a:xfrm>
              <a:off x="1678281" y="2751993"/>
              <a:ext cx="1890210" cy="658509"/>
              <a:chOff x="1295827" y="2071832"/>
              <a:chExt cx="1363149" cy="474892"/>
            </a:xfrm>
          </p:grpSpPr>
          <p:sp>
            <p:nvSpPr>
              <p:cNvPr id="34" name="Højrepil 33"/>
              <p:cNvSpPr/>
              <p:nvPr/>
            </p:nvSpPr>
            <p:spPr>
              <a:xfrm>
                <a:off x="1295827" y="2240444"/>
                <a:ext cx="216000" cy="144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5" name="Picture 4" descr="http://www.horizonhouse.org/files/2013/07/heat-strok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67295" y="2071832"/>
                <a:ext cx="291681" cy="324768"/>
              </a:xfrm>
              <a:prstGeom prst="rect">
                <a:avLst/>
              </a:prstGeom>
              <a:noFill/>
              <a:extLst>
                <a:ext uri="{909E8E84-426E-40DD-AFC4-6F175D3DCCD1}">
                  <a14:hiddenFill xmlns:a14="http://schemas.microsoft.com/office/drawing/2010/main">
                    <a:solidFill>
                      <a:srgbClr val="FFFFFF"/>
                    </a:solidFill>
                  </a14:hiddenFill>
                </a:ext>
              </a:extLst>
            </p:spPr>
          </p:pic>
          <p:sp>
            <p:nvSpPr>
              <p:cNvPr id="36" name="Højrepil 35"/>
              <p:cNvSpPr/>
              <p:nvPr/>
            </p:nvSpPr>
            <p:spPr>
              <a:xfrm>
                <a:off x="2399750" y="2402724"/>
                <a:ext cx="216000" cy="144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47" name="Gruppe 46"/>
          <p:cNvGrpSpPr/>
          <p:nvPr/>
        </p:nvGrpSpPr>
        <p:grpSpPr>
          <a:xfrm>
            <a:off x="5815972" y="1196752"/>
            <a:ext cx="3076508" cy="1212842"/>
            <a:chOff x="5815972" y="1280054"/>
            <a:chExt cx="3076508" cy="1212842"/>
          </a:xfrm>
        </p:grpSpPr>
        <p:sp>
          <p:nvSpPr>
            <p:cNvPr id="48" name="Rektangel 47"/>
            <p:cNvSpPr/>
            <p:nvPr/>
          </p:nvSpPr>
          <p:spPr>
            <a:xfrm>
              <a:off x="5815972" y="1280054"/>
              <a:ext cx="3076508" cy="12128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49" name="Gruppe 48"/>
            <p:cNvGrpSpPr/>
            <p:nvPr/>
          </p:nvGrpSpPr>
          <p:grpSpPr>
            <a:xfrm>
              <a:off x="7182292" y="1442072"/>
              <a:ext cx="1565812" cy="875588"/>
              <a:chOff x="6925355" y="1327957"/>
              <a:chExt cx="1335174" cy="598433"/>
            </a:xfrm>
          </p:grpSpPr>
          <p:pic>
            <p:nvPicPr>
              <p:cNvPr id="50" name="Picture 2" descr="Thermocolour Film"/>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62618" y="1327957"/>
                <a:ext cx="797911" cy="598433"/>
              </a:xfrm>
              <a:prstGeom prst="rect">
                <a:avLst/>
              </a:prstGeom>
              <a:noFill/>
              <a:extLst>
                <a:ext uri="{909E8E84-426E-40DD-AFC4-6F175D3DCCD1}">
                  <a14:hiddenFill xmlns:a14="http://schemas.microsoft.com/office/drawing/2010/main">
                    <a:solidFill>
                      <a:srgbClr val="FFFFFF"/>
                    </a:solidFill>
                  </a14:hiddenFill>
                </a:ext>
              </a:extLst>
            </p:spPr>
          </p:pic>
          <p:sp>
            <p:nvSpPr>
              <p:cNvPr id="52" name="Højrepil 51"/>
              <p:cNvSpPr/>
              <p:nvPr/>
            </p:nvSpPr>
            <p:spPr>
              <a:xfrm>
                <a:off x="7011467" y="1706865"/>
                <a:ext cx="216000" cy="144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tx1"/>
                    </a:solidFill>
                  </a:ln>
                </a:endParaRPr>
              </a:p>
            </p:txBody>
          </p:sp>
          <p:pic>
            <p:nvPicPr>
              <p:cNvPr id="53" name="Picture 4" descr="http://www.horizonhouse.org/files/2013/07/heat-stroke.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25355" y="1361538"/>
                <a:ext cx="360040" cy="30477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3" name="Rektangel 62"/>
          <p:cNvSpPr/>
          <p:nvPr/>
        </p:nvSpPr>
        <p:spPr>
          <a:xfrm>
            <a:off x="5889647" y="2511516"/>
            <a:ext cx="3015335" cy="12128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0" name="Gruppe 79"/>
          <p:cNvGrpSpPr/>
          <p:nvPr/>
        </p:nvGrpSpPr>
        <p:grpSpPr>
          <a:xfrm>
            <a:off x="2636785" y="1259522"/>
            <a:ext cx="1365776" cy="999348"/>
            <a:chOff x="3636060" y="1223875"/>
            <a:chExt cx="1476000" cy="1080000"/>
          </a:xfrm>
        </p:grpSpPr>
        <p:sp>
          <p:nvSpPr>
            <p:cNvPr id="11" name="Rektangel 10"/>
            <p:cNvSpPr/>
            <p:nvPr/>
          </p:nvSpPr>
          <p:spPr>
            <a:xfrm>
              <a:off x="3636060" y="1223875"/>
              <a:ext cx="1476000" cy="10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6" name="Picture 2" descr="http://www.decorativefilm.com/content/images/thumbs/0001853_3m-fasara-dichroic-df-blaze-no-adhesive-no-liner-56-wide.jpe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27954" y="1338563"/>
              <a:ext cx="1273882" cy="8506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uppe 81"/>
          <p:cNvGrpSpPr/>
          <p:nvPr/>
        </p:nvGrpSpPr>
        <p:grpSpPr>
          <a:xfrm>
            <a:off x="3716905" y="5094185"/>
            <a:ext cx="1713853" cy="1049298"/>
            <a:chOff x="3794250" y="5215017"/>
            <a:chExt cx="1713853" cy="1049298"/>
          </a:xfrm>
        </p:grpSpPr>
        <p:sp>
          <p:nvSpPr>
            <p:cNvPr id="7" name="Rektangel 6"/>
            <p:cNvSpPr/>
            <p:nvPr/>
          </p:nvSpPr>
          <p:spPr>
            <a:xfrm>
              <a:off x="3794250" y="5215017"/>
              <a:ext cx="1713853" cy="10492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7" name="Picture 2" descr="http://cdn.teachersource.com/images/products/pop/hea200.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877867" y="5313827"/>
              <a:ext cx="1530766" cy="8462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uppe 80"/>
          <p:cNvGrpSpPr/>
          <p:nvPr/>
        </p:nvGrpSpPr>
        <p:grpSpPr>
          <a:xfrm>
            <a:off x="4346975" y="1223755"/>
            <a:ext cx="1008000" cy="1044000"/>
            <a:chOff x="4182314" y="4080562"/>
            <a:chExt cx="919110" cy="951935"/>
          </a:xfrm>
        </p:grpSpPr>
        <p:sp>
          <p:nvSpPr>
            <p:cNvPr id="6" name="Rektangel 5"/>
            <p:cNvSpPr/>
            <p:nvPr/>
          </p:nvSpPr>
          <p:spPr>
            <a:xfrm>
              <a:off x="4182314" y="4080562"/>
              <a:ext cx="919110" cy="951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8" name="Picture 3" descr="C:\Users\annha\Documents\Boernenes Universitet\BU2014\Materialekuffert\Materiale intro\Materialer\20160601_150937.jpg"/>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4264124" y="4173578"/>
              <a:ext cx="753262" cy="78174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Billede 2"/>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99650" y="5443110"/>
            <a:ext cx="1292032" cy="864000"/>
          </a:xfrm>
          <a:prstGeom prst="rect">
            <a:avLst/>
          </a:prstGeom>
        </p:spPr>
      </p:pic>
      <p:pic>
        <p:nvPicPr>
          <p:cNvPr id="71" name="Billede 70"/>
          <p:cNvPicPr>
            <a:picLocks noChangeAspect="1"/>
          </p:cNvPicPr>
          <p:nvPr/>
        </p:nvPicPr>
        <p:blipFill rotWithShape="1">
          <a:blip r:embed="rId16" cstate="screen">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rcRect/>
          <a:stretch/>
        </p:blipFill>
        <p:spPr>
          <a:xfrm>
            <a:off x="5962236" y="1364202"/>
            <a:ext cx="1043589" cy="877941"/>
          </a:xfrm>
          <a:prstGeom prst="rect">
            <a:avLst/>
          </a:prstGeom>
        </p:spPr>
      </p:pic>
      <p:pic>
        <p:nvPicPr>
          <p:cNvPr id="73" name="Billede 72"/>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2051720" y="2716107"/>
            <a:ext cx="881453" cy="792000"/>
          </a:xfrm>
          <a:prstGeom prst="rect">
            <a:avLst/>
          </a:prstGeom>
        </p:spPr>
      </p:pic>
      <p:pic>
        <p:nvPicPr>
          <p:cNvPr id="74" name="Billede 73"/>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72073" y="2716107"/>
            <a:ext cx="1094582" cy="792000"/>
          </a:xfrm>
          <a:prstGeom prst="rect">
            <a:avLst/>
          </a:prstGeom>
        </p:spPr>
      </p:pic>
      <p:pic>
        <p:nvPicPr>
          <p:cNvPr id="76" name="Billede 75"/>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716905" y="2716107"/>
            <a:ext cx="1094582" cy="792000"/>
          </a:xfrm>
          <a:prstGeom prst="rect">
            <a:avLst/>
          </a:prstGeom>
        </p:spPr>
      </p:pic>
      <p:grpSp>
        <p:nvGrpSpPr>
          <p:cNvPr id="79" name="Gruppe 78"/>
          <p:cNvGrpSpPr/>
          <p:nvPr/>
        </p:nvGrpSpPr>
        <p:grpSpPr>
          <a:xfrm>
            <a:off x="161510" y="3879050"/>
            <a:ext cx="3997785" cy="1044000"/>
            <a:chOff x="214175" y="4030361"/>
            <a:chExt cx="3997785" cy="1044000"/>
          </a:xfrm>
        </p:grpSpPr>
        <p:grpSp>
          <p:nvGrpSpPr>
            <p:cNvPr id="39" name="Gruppe 38"/>
            <p:cNvGrpSpPr/>
            <p:nvPr/>
          </p:nvGrpSpPr>
          <p:grpSpPr>
            <a:xfrm>
              <a:off x="214175" y="4030361"/>
              <a:ext cx="3997785" cy="1044000"/>
              <a:chOff x="413487" y="4001731"/>
              <a:chExt cx="3997785" cy="1044000"/>
            </a:xfrm>
          </p:grpSpPr>
          <p:sp>
            <p:nvSpPr>
              <p:cNvPr id="40" name="Rektangel 39"/>
              <p:cNvSpPr/>
              <p:nvPr/>
            </p:nvSpPr>
            <p:spPr>
              <a:xfrm>
                <a:off x="413487" y="4001731"/>
                <a:ext cx="3997785" cy="1044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41" name="Gruppe 40"/>
              <p:cNvGrpSpPr/>
              <p:nvPr/>
            </p:nvGrpSpPr>
            <p:grpSpPr>
              <a:xfrm>
                <a:off x="2206027" y="4106823"/>
                <a:ext cx="416437" cy="707014"/>
                <a:chOff x="1479560" y="2942849"/>
                <a:chExt cx="288020" cy="488991"/>
              </a:xfrm>
            </p:grpSpPr>
            <p:pic>
              <p:nvPicPr>
                <p:cNvPr id="42" name="Picture 4" descr="http://www.horizonhouse.org/files/2013/07/heat-stroke.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1479560" y="2942849"/>
                  <a:ext cx="288020" cy="320690"/>
                </a:xfrm>
                <a:prstGeom prst="rect">
                  <a:avLst/>
                </a:prstGeom>
                <a:noFill/>
                <a:extLst>
                  <a:ext uri="{909E8E84-426E-40DD-AFC4-6F175D3DCCD1}">
                    <a14:hiddenFill xmlns:a14="http://schemas.microsoft.com/office/drawing/2010/main">
                      <a:solidFill>
                        <a:srgbClr val="FFFFFF"/>
                      </a:solidFill>
                    </a14:hiddenFill>
                  </a:ext>
                </a:extLst>
              </p:spPr>
            </p:pic>
            <p:sp>
              <p:nvSpPr>
                <p:cNvPr id="45" name="Højrepil 44"/>
                <p:cNvSpPr/>
                <p:nvPr/>
              </p:nvSpPr>
              <p:spPr>
                <a:xfrm>
                  <a:off x="1511649" y="3287840"/>
                  <a:ext cx="216000" cy="144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77" name="Gruppe 76"/>
            <p:cNvGrpSpPr/>
            <p:nvPr/>
          </p:nvGrpSpPr>
          <p:grpSpPr>
            <a:xfrm>
              <a:off x="275641" y="4493644"/>
              <a:ext cx="3873179" cy="465526"/>
              <a:chOff x="275641" y="4493644"/>
              <a:chExt cx="3873179" cy="465526"/>
            </a:xfrm>
          </p:grpSpPr>
          <p:pic>
            <p:nvPicPr>
              <p:cNvPr id="75" name="Billede 74"/>
              <p:cNvPicPr>
                <a:picLocks noChangeAspect="1"/>
              </p:cNvPicPr>
              <p:nvPr/>
            </p:nvPicPr>
            <p:blipFill rotWithShape="1">
              <a:blip r:embed="rId21" cstate="screen">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a:ext>
                </a:extLst>
              </a:blip>
              <a:srcRect/>
              <a:stretch/>
            </p:blipFill>
            <p:spPr>
              <a:xfrm>
                <a:off x="275641" y="4493644"/>
                <a:ext cx="1658734" cy="465526"/>
              </a:xfrm>
              <a:prstGeom prst="rect">
                <a:avLst/>
              </a:prstGeom>
            </p:spPr>
          </p:pic>
          <p:pic>
            <p:nvPicPr>
              <p:cNvPr id="78" name="Billede 77"/>
              <p:cNvPicPr>
                <a:picLocks noChangeAspect="1"/>
              </p:cNvPicPr>
              <p:nvPr/>
            </p:nvPicPr>
            <p:blipFill rotWithShape="1">
              <a:blip r:embed="rId21" cstate="screen">
                <a:duotone>
                  <a:schemeClr val="bg2">
                    <a:shade val="45000"/>
                    <a:satMod val="135000"/>
                  </a:schemeClr>
                  <a:prstClr val="white"/>
                </a:duotone>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a:ext>
                </a:extLst>
              </a:blip>
              <a:srcRect/>
              <a:stretch/>
            </p:blipFill>
            <p:spPr>
              <a:xfrm>
                <a:off x="2490086" y="4493644"/>
                <a:ext cx="1658734" cy="465526"/>
              </a:xfrm>
              <a:prstGeom prst="rect">
                <a:avLst/>
              </a:prstGeom>
            </p:spPr>
          </p:pic>
        </p:grpSp>
      </p:grpSp>
      <p:pic>
        <p:nvPicPr>
          <p:cNvPr id="83" name="Picture 2" descr="C:\Users\annha\Documents\BU2014-Materialekasse\Billeder\Indhold kasse\UV-Lommelygte\20160616_104008.jpg"/>
          <p:cNvPicPr>
            <a:picLocks noChangeAspect="1" noChangeArrowheads="1"/>
          </p:cNvPicPr>
          <p:nvPr/>
        </p:nvPicPr>
        <p:blipFill rotWithShape="1">
          <a:blip r:embed="rId23" cstate="screen">
            <a:extLst>
              <a:ext uri="{28A0092B-C50C-407E-A947-70E740481C1C}">
                <a14:useLocalDpi xmlns:a14="http://schemas.microsoft.com/office/drawing/2010/main"/>
              </a:ext>
            </a:extLst>
          </a:blip>
          <a:srcRect/>
          <a:stretch/>
        </p:blipFill>
        <p:spPr bwMode="auto">
          <a:xfrm rot="5400000">
            <a:off x="6797298" y="3862530"/>
            <a:ext cx="551843" cy="77196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pe 22"/>
          <p:cNvGrpSpPr/>
          <p:nvPr/>
        </p:nvGrpSpPr>
        <p:grpSpPr>
          <a:xfrm>
            <a:off x="5967155" y="2595937"/>
            <a:ext cx="2860319" cy="1044000"/>
            <a:chOff x="6057165" y="2618909"/>
            <a:chExt cx="2860319" cy="1044000"/>
          </a:xfrm>
        </p:grpSpPr>
        <p:pic>
          <p:nvPicPr>
            <p:cNvPr id="84" name="Picture 2" descr="C:\Users\annha\Documents\BU2014-Materialekasse\Billeder\Afprøvning - undersoegelser\Ida (060716)\SmartPutty3-vAH2.jpg"/>
            <p:cNvPicPr>
              <a:picLocks noChangeAspect="1" noChangeArrowheads="1"/>
            </p:cNvPicPr>
            <p:nvPr/>
          </p:nvPicPr>
          <p:blipFill>
            <a:blip r:embed="rId24" cstate="screen">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6859745" y="2708909"/>
              <a:ext cx="2057739" cy="864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 descr="C:\Users\annha\Documents\BU2014-Materialekasse\Billeder\Afprøvning - undersoegelser\Ida (060716)\SmartPutti5-red-vAH.jpg"/>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6057165" y="2618909"/>
              <a:ext cx="688333" cy="104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Billede 8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410067" y="5443110"/>
            <a:ext cx="946798" cy="864000"/>
          </a:xfrm>
          <a:prstGeom prst="rect">
            <a:avLst/>
          </a:prstGeom>
        </p:spPr>
      </p:pic>
      <p:grpSp>
        <p:nvGrpSpPr>
          <p:cNvPr id="19" name="Gruppe 18"/>
          <p:cNvGrpSpPr/>
          <p:nvPr/>
        </p:nvGrpSpPr>
        <p:grpSpPr>
          <a:xfrm>
            <a:off x="5616480" y="5115409"/>
            <a:ext cx="3276000" cy="1556979"/>
            <a:chOff x="5616480" y="5115409"/>
            <a:chExt cx="3276000" cy="1556979"/>
          </a:xfrm>
        </p:grpSpPr>
        <p:grpSp>
          <p:nvGrpSpPr>
            <p:cNvPr id="54" name="Gruppe 53"/>
            <p:cNvGrpSpPr/>
            <p:nvPr/>
          </p:nvGrpSpPr>
          <p:grpSpPr>
            <a:xfrm>
              <a:off x="5616480" y="5115409"/>
              <a:ext cx="3276000" cy="1556979"/>
              <a:chOff x="5485645" y="5115409"/>
              <a:chExt cx="3276000" cy="1556979"/>
            </a:xfrm>
          </p:grpSpPr>
          <p:sp>
            <p:nvSpPr>
              <p:cNvPr id="55" name="Rektangel 54"/>
              <p:cNvSpPr/>
              <p:nvPr/>
            </p:nvSpPr>
            <p:spPr>
              <a:xfrm>
                <a:off x="5485645" y="5115409"/>
                <a:ext cx="3276000" cy="15569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6" name="Gruppe 55"/>
              <p:cNvGrpSpPr/>
              <p:nvPr/>
            </p:nvGrpSpPr>
            <p:grpSpPr>
              <a:xfrm>
                <a:off x="6102472" y="5699628"/>
                <a:ext cx="2566951" cy="897724"/>
                <a:chOff x="5539264" y="4667731"/>
                <a:chExt cx="2566951" cy="897724"/>
              </a:xfrm>
            </p:grpSpPr>
            <p:pic>
              <p:nvPicPr>
                <p:cNvPr id="57" name="Picture 15" descr="C:\Users\annha\Documents\Boernenes Universitet\BU2014\Materialekuffert\Materiale intro\Billeder\20151018_142514.jpg"/>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7308304" y="4684922"/>
                  <a:ext cx="797911" cy="85069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C:\Users\annha\Documents\Boernenes Universitet\BU2014\Materialekuffert\Materiale intro\Billeder\20151018_135850.jpg"/>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5539264" y="4667731"/>
                  <a:ext cx="797911" cy="897724"/>
                </a:xfrm>
                <a:prstGeom prst="rect">
                  <a:avLst/>
                </a:prstGeom>
                <a:noFill/>
                <a:extLst>
                  <a:ext uri="{909E8E84-426E-40DD-AFC4-6F175D3DCCD1}">
                    <a14:hiddenFill xmlns:a14="http://schemas.microsoft.com/office/drawing/2010/main">
                      <a:solidFill>
                        <a:srgbClr val="FFFFFF"/>
                      </a:solidFill>
                    </a14:hiddenFill>
                  </a:ext>
                </a:extLst>
              </p:spPr>
            </p:pic>
            <p:sp>
              <p:nvSpPr>
                <p:cNvPr id="59" name="Højrepil 58"/>
                <p:cNvSpPr/>
                <p:nvPr/>
              </p:nvSpPr>
              <p:spPr>
                <a:xfrm>
                  <a:off x="6720069" y="5201596"/>
                  <a:ext cx="291388" cy="1800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0" name="Picture 10" descr="https://www.rpi.edu/dept/keck/image/water_drop1.jpg"/>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auto">
                <a:xfrm>
                  <a:off x="6731429" y="4705083"/>
                  <a:ext cx="247484" cy="3885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Billede 4"/>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rot="20399121">
              <a:off x="5794924" y="5256527"/>
              <a:ext cx="802877" cy="664281"/>
            </a:xfrm>
            <a:prstGeom prst="rect">
              <a:avLst/>
            </a:prstGeom>
          </p:spPr>
        </p:pic>
      </p:grpSp>
    </p:spTree>
    <p:extLst>
      <p:ext uri="{BB962C8B-B14F-4D97-AF65-F5344CB8AC3E}">
        <p14:creationId xmlns:p14="http://schemas.microsoft.com/office/powerpoint/2010/main" val="1582584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sz="quarter" idx="12"/>
          </p:nvPr>
        </p:nvSpPr>
        <p:spPr/>
        <p:txBody>
          <a:bodyPr/>
          <a:lstStyle/>
          <a:p>
            <a:fld id="{54A86E40-F47B-4572-90C1-9EA41A09E3A8}" type="slidenum">
              <a:rPr lang="da-DK" smtClean="0"/>
              <a:t>3</a:t>
            </a:fld>
            <a:endParaRPr lang="da-DK" dirty="0"/>
          </a:p>
        </p:txBody>
      </p:sp>
      <p:sp>
        <p:nvSpPr>
          <p:cNvPr id="3" name="Tekstfelt 2"/>
          <p:cNvSpPr txBox="1">
            <a:spLocks noChangeArrowheads="1"/>
          </p:cNvSpPr>
          <p:nvPr/>
        </p:nvSpPr>
        <p:spPr bwMode="auto">
          <a:xfrm>
            <a:off x="1858645" y="2890391"/>
            <a:ext cx="5426710" cy="1077218"/>
          </a:xfrm>
          <a:prstGeom prst="rect">
            <a:avLst/>
          </a:prstGeom>
          <a:solidFill>
            <a:srgbClr val="7030A0"/>
          </a:solidFill>
          <a:ln w="9525">
            <a:noFill/>
            <a:miter lim="800000"/>
            <a:headEnd/>
            <a:tailEnd/>
          </a:ln>
        </p:spPr>
        <p:txBody>
          <a:bodyPr rot="0" vert="horz" wrap="square" lIns="91440" tIns="45720" rIns="91440" bIns="45720" anchor="t" anchorCtr="0">
            <a:spAutoFit/>
          </a:bodyPr>
          <a:lstStyle/>
          <a:p>
            <a:pPr algn="ctr">
              <a:spcAft>
                <a:spcPts val="0"/>
              </a:spcAft>
            </a:pPr>
            <a:r>
              <a:rPr lang="da-DK" sz="3200" b="1" dirty="0">
                <a:solidFill>
                  <a:srgbClr val="FFFFFF"/>
                </a:solidFill>
                <a:effectLst/>
                <a:latin typeface="Calibri"/>
                <a:ea typeface="Calibri"/>
                <a:cs typeface="Calibri"/>
              </a:rPr>
              <a:t>MODUL </a:t>
            </a:r>
            <a:r>
              <a:rPr lang="da-DK" sz="3200" b="1" dirty="0" smtClean="0">
                <a:solidFill>
                  <a:srgbClr val="FFFFFF"/>
                </a:solidFill>
                <a:effectLst/>
                <a:latin typeface="Calibri"/>
                <a:ea typeface="Calibri"/>
                <a:cs typeface="Calibri"/>
              </a:rPr>
              <a:t>5: </a:t>
            </a:r>
          </a:p>
          <a:p>
            <a:pPr algn="ctr">
              <a:spcAft>
                <a:spcPts val="0"/>
              </a:spcAft>
            </a:pPr>
            <a:r>
              <a:rPr lang="da-DK" sz="3200" b="1" dirty="0" smtClean="0">
                <a:solidFill>
                  <a:srgbClr val="FFFFFF"/>
                </a:solidFill>
                <a:effectLst/>
                <a:latin typeface="Calibri"/>
                <a:ea typeface="Calibri"/>
                <a:cs typeface="Calibri"/>
              </a:rPr>
              <a:t>BLANDINGSMATERIALER</a:t>
            </a:r>
            <a:endParaRPr lang="da-DK" sz="3200" dirty="0">
              <a:solidFill>
                <a:srgbClr val="000000"/>
              </a:solidFill>
              <a:effectLst/>
              <a:latin typeface="Calibri"/>
              <a:ea typeface="Calibri"/>
              <a:cs typeface="Calibri"/>
            </a:endParaRPr>
          </a:p>
        </p:txBody>
      </p:sp>
    </p:spTree>
    <p:extLst>
      <p:ext uri="{BB962C8B-B14F-4D97-AF65-F5344CB8AC3E}">
        <p14:creationId xmlns:p14="http://schemas.microsoft.com/office/powerpoint/2010/main" val="3997815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814287"/>
          </a:xfrm>
        </p:spPr>
        <p:txBody>
          <a:bodyPr>
            <a:normAutofit/>
          </a:bodyPr>
          <a:lstStyle/>
          <a:p>
            <a:r>
              <a:rPr lang="da-DK" sz="3600" dirty="0" smtClean="0"/>
              <a:t>ANVENDELSER AF SMARTE MATERIALER</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30</a:t>
            </a:fld>
            <a:endParaRPr lang="da-DK" dirty="0"/>
          </a:p>
        </p:txBody>
      </p:sp>
      <p:sp>
        <p:nvSpPr>
          <p:cNvPr id="14" name="Tekstfelt 2"/>
          <p:cNvSpPr txBox="1">
            <a:spLocks noChangeArrowheads="1"/>
          </p:cNvSpPr>
          <p:nvPr/>
        </p:nvSpPr>
        <p:spPr bwMode="auto">
          <a:xfrm>
            <a:off x="0" y="0"/>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8-9: INNOVATIONSOPGAVEN</a:t>
            </a:r>
            <a:endParaRPr lang="da-DK" sz="1100" dirty="0">
              <a:solidFill>
                <a:srgbClr val="000000"/>
              </a:solidFill>
              <a:effectLst/>
              <a:latin typeface="Calibri"/>
              <a:ea typeface="Calibri"/>
              <a:cs typeface="Calibri"/>
            </a:endParaRPr>
          </a:p>
        </p:txBody>
      </p:sp>
      <p:grpSp>
        <p:nvGrpSpPr>
          <p:cNvPr id="69" name="Gruppe 68"/>
          <p:cNvGrpSpPr/>
          <p:nvPr/>
        </p:nvGrpSpPr>
        <p:grpSpPr>
          <a:xfrm>
            <a:off x="1606002" y="6309320"/>
            <a:ext cx="1863407" cy="180021"/>
            <a:chOff x="1606002" y="6309320"/>
            <a:chExt cx="1863407" cy="180021"/>
          </a:xfrm>
        </p:grpSpPr>
        <p:sp>
          <p:nvSpPr>
            <p:cNvPr id="5" name="Rektangel 4"/>
            <p:cNvSpPr/>
            <p:nvPr/>
          </p:nvSpPr>
          <p:spPr>
            <a:xfrm>
              <a:off x="1606002" y="6309320"/>
              <a:ext cx="499534" cy="180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0" name="Rektangel 69"/>
            <p:cNvSpPr/>
            <p:nvPr/>
          </p:nvSpPr>
          <p:spPr>
            <a:xfrm>
              <a:off x="2969875" y="6354325"/>
              <a:ext cx="499534" cy="135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88" name="Gruppe 87"/>
          <p:cNvGrpSpPr/>
          <p:nvPr/>
        </p:nvGrpSpPr>
        <p:grpSpPr>
          <a:xfrm>
            <a:off x="5502886" y="1448780"/>
            <a:ext cx="3007142" cy="1238088"/>
            <a:chOff x="5227821" y="1119131"/>
            <a:chExt cx="3497555" cy="1440000"/>
          </a:xfrm>
        </p:grpSpPr>
        <p:pic>
          <p:nvPicPr>
            <p:cNvPr id="90" name="Picture 7" descr="http://cdn.trendhunterstatic.com/thumbs/color-changing-shoes.jpe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27821" y="1149415"/>
              <a:ext cx="1534528" cy="122397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 descr="Monkey Baby Forehead thermometer with Cold, Flu &amp; Fever Information Pack"/>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21396" y="1119131"/>
              <a:ext cx="1903980" cy="144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e 5"/>
          <p:cNvGrpSpPr/>
          <p:nvPr/>
        </p:nvGrpSpPr>
        <p:grpSpPr>
          <a:xfrm>
            <a:off x="820610" y="4304567"/>
            <a:ext cx="2896295" cy="2149283"/>
            <a:chOff x="820610" y="4304567"/>
            <a:chExt cx="2896295" cy="2149283"/>
          </a:xfrm>
        </p:grpSpPr>
        <p:pic>
          <p:nvPicPr>
            <p:cNvPr id="99" name="Picture 4" descr="http://w36.indonetwork.co.id/pdimage/72/2547472_p5120066.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76767" y="5413149"/>
              <a:ext cx="1279357" cy="9595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nnha\Documents\BU2014-Materialekasse\Billeder\Illustrationer\Contact_lens.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20610" y="4304567"/>
              <a:ext cx="1237696" cy="8270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ydrogel in soi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1610" y="5004175"/>
              <a:ext cx="869079" cy="1449675"/>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21759" y="4322446"/>
              <a:ext cx="1495146" cy="996764"/>
            </a:xfrm>
            <a:prstGeom prst="rect">
              <a:avLst/>
            </a:prstGeom>
          </p:spPr>
        </p:pic>
      </p:grpSp>
      <p:grpSp>
        <p:nvGrpSpPr>
          <p:cNvPr id="9" name="Gruppe 8"/>
          <p:cNvGrpSpPr/>
          <p:nvPr/>
        </p:nvGrpSpPr>
        <p:grpSpPr>
          <a:xfrm>
            <a:off x="656565" y="1403775"/>
            <a:ext cx="3285365" cy="2475275"/>
            <a:chOff x="656565" y="1493785"/>
            <a:chExt cx="3285365" cy="2475275"/>
          </a:xfrm>
        </p:grpSpPr>
        <p:pic>
          <p:nvPicPr>
            <p:cNvPr id="32" name="Picture 2" descr="C:\Users\annha\Pictures\Wikimedia\Stent4_fcm.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6575" y="2277970"/>
              <a:ext cx="1038265" cy="1421060"/>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uppe 82"/>
            <p:cNvGrpSpPr/>
            <p:nvPr/>
          </p:nvGrpSpPr>
          <p:grpSpPr>
            <a:xfrm>
              <a:off x="656565" y="1493785"/>
              <a:ext cx="3235882" cy="1309773"/>
              <a:chOff x="304343" y="1257554"/>
              <a:chExt cx="3763601" cy="1523374"/>
            </a:xfrm>
          </p:grpSpPr>
          <p:pic>
            <p:nvPicPr>
              <p:cNvPr id="85" name="Picture 2" descr="http://chemwiki.ucdavis.edu/@api/deki/files/16622/dc49f4b234c204dfd82598c4104d88cc.jpg"/>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04343" y="1305277"/>
                <a:ext cx="2052478" cy="912249"/>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3">
                <a:hlinkClick r:id="rId11"/>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2498061" y="1257554"/>
                <a:ext cx="1569883" cy="152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3" name="Picture 3" descr="C:\Users\annha\Pictures\Colourbox\COLOURBOX20999995.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024724" y="2690923"/>
              <a:ext cx="1917206" cy="1278137"/>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Rektangel 28"/>
          <p:cNvSpPr/>
          <p:nvPr/>
        </p:nvSpPr>
        <p:spPr>
          <a:xfrm>
            <a:off x="3086835" y="5119155"/>
            <a:ext cx="617477" cy="200055"/>
          </a:xfrm>
          <a:prstGeom prst="rect">
            <a:avLst/>
          </a:prstGeom>
        </p:spPr>
        <p:txBody>
          <a:bodyPr wrap="none">
            <a:spAutoFit/>
          </a:bodyPr>
          <a:lstStyle/>
          <a:p>
            <a:pPr algn="r"/>
            <a:r>
              <a:rPr lang="da-DK" sz="700" b="1" i="1" dirty="0" err="1" smtClean="0">
                <a:latin typeface="Neo Sans Std" pitchFamily="34" charset="0"/>
              </a:rPr>
              <a:t>Colourbox</a:t>
            </a:r>
            <a:endParaRPr lang="da-DK" sz="700" b="1" i="1" dirty="0">
              <a:latin typeface="Neo Sans Std" pitchFamily="34" charset="0"/>
            </a:endParaRPr>
          </a:p>
        </p:txBody>
      </p:sp>
      <p:sp>
        <p:nvSpPr>
          <p:cNvPr id="30" name="Rektangel 29"/>
          <p:cNvSpPr/>
          <p:nvPr/>
        </p:nvSpPr>
        <p:spPr>
          <a:xfrm>
            <a:off x="3448127" y="3834045"/>
            <a:ext cx="583813" cy="200055"/>
          </a:xfrm>
          <a:prstGeom prst="rect">
            <a:avLst/>
          </a:prstGeom>
        </p:spPr>
        <p:txBody>
          <a:bodyPr wrap="none">
            <a:spAutoFit/>
          </a:bodyPr>
          <a:lstStyle/>
          <a:p>
            <a:pPr algn="just"/>
            <a:r>
              <a:rPr lang="da-DK" sz="700" i="1" dirty="0" err="1" smtClean="0">
                <a:solidFill>
                  <a:schemeClr val="bg1">
                    <a:lumMod val="65000"/>
                  </a:schemeClr>
                </a:solidFill>
                <a:latin typeface="Neo Sans Std" pitchFamily="34" charset="0"/>
              </a:rPr>
              <a:t>Colourbox</a:t>
            </a:r>
            <a:endParaRPr lang="da-DK" sz="700" i="1" dirty="0">
              <a:solidFill>
                <a:schemeClr val="bg1">
                  <a:lumMod val="65000"/>
                </a:schemeClr>
              </a:solidFill>
              <a:latin typeface="Neo Sans Std" pitchFamily="34" charset="0"/>
            </a:endParaRPr>
          </a:p>
        </p:txBody>
      </p:sp>
      <p:grpSp>
        <p:nvGrpSpPr>
          <p:cNvPr id="10" name="Gruppe 9"/>
          <p:cNvGrpSpPr/>
          <p:nvPr/>
        </p:nvGrpSpPr>
        <p:grpSpPr>
          <a:xfrm>
            <a:off x="5382795" y="2840228"/>
            <a:ext cx="3087456" cy="812654"/>
            <a:chOff x="4166955" y="2988500"/>
            <a:chExt cx="3087456" cy="812654"/>
          </a:xfrm>
        </p:grpSpPr>
        <p:pic>
          <p:nvPicPr>
            <p:cNvPr id="2053" name="Picture 5" descr="C:\Users\annha\Dropbox\Screenshots\Skærmbillede 2016-12-07 14.30.47.png"/>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427095" y="2988500"/>
              <a:ext cx="1827316" cy="8126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nnha\Dropbox\Screenshots\Skærmbillede 2016-12-07 14.30.37.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4786783" y="2988500"/>
              <a:ext cx="1826165" cy="81265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nnha\Dropbox\Screenshots\Skærmbillede 2016-12-07 14.30.53.png"/>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4166955" y="2988500"/>
              <a:ext cx="1827316" cy="81265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kstboks 10"/>
          <p:cNvSpPr txBox="1"/>
          <p:nvPr/>
        </p:nvSpPr>
        <p:spPr>
          <a:xfrm>
            <a:off x="746575" y="3879050"/>
            <a:ext cx="2115235" cy="276999"/>
          </a:xfrm>
          <a:prstGeom prst="rect">
            <a:avLst/>
          </a:prstGeom>
          <a:noFill/>
        </p:spPr>
        <p:txBody>
          <a:bodyPr wrap="square" rtlCol="0">
            <a:spAutoFit/>
          </a:bodyPr>
          <a:lstStyle/>
          <a:p>
            <a:r>
              <a:rPr lang="da-DK" sz="1200" dirty="0">
                <a:latin typeface="Neo Sans Std" pitchFamily="34" charset="0"/>
              </a:rPr>
              <a:t>H</a:t>
            </a:r>
            <a:r>
              <a:rPr lang="da-DK" sz="1200" dirty="0" smtClean="0">
                <a:latin typeface="Neo Sans Std" pitchFamily="34" charset="0"/>
              </a:rPr>
              <a:t>UKOMMELSESMATERIALER</a:t>
            </a:r>
            <a:endParaRPr lang="da-DK" sz="1200" dirty="0">
              <a:latin typeface="Neo Sans Std" pitchFamily="34" charset="0"/>
            </a:endParaRPr>
          </a:p>
        </p:txBody>
      </p:sp>
      <p:sp>
        <p:nvSpPr>
          <p:cNvPr id="35" name="Tekstboks 34"/>
          <p:cNvSpPr txBox="1"/>
          <p:nvPr/>
        </p:nvSpPr>
        <p:spPr>
          <a:xfrm>
            <a:off x="1627094" y="6489341"/>
            <a:ext cx="1414736" cy="276999"/>
          </a:xfrm>
          <a:prstGeom prst="rect">
            <a:avLst/>
          </a:prstGeom>
          <a:noFill/>
        </p:spPr>
        <p:txBody>
          <a:bodyPr wrap="square" rtlCol="0">
            <a:spAutoFit/>
          </a:bodyPr>
          <a:lstStyle/>
          <a:p>
            <a:r>
              <a:rPr lang="da-DK" sz="1200" dirty="0" smtClean="0">
                <a:latin typeface="Neo Sans Std" pitchFamily="34" charset="0"/>
              </a:rPr>
              <a:t>HYDROGEL</a:t>
            </a:r>
            <a:endParaRPr lang="da-DK" sz="1200" dirty="0">
              <a:latin typeface="Neo Sans Std" pitchFamily="34" charset="0"/>
            </a:endParaRPr>
          </a:p>
        </p:txBody>
      </p:sp>
      <p:sp>
        <p:nvSpPr>
          <p:cNvPr id="36" name="Tekstboks 35"/>
          <p:cNvSpPr txBox="1"/>
          <p:nvPr/>
        </p:nvSpPr>
        <p:spPr>
          <a:xfrm>
            <a:off x="5502886" y="3695545"/>
            <a:ext cx="2427747" cy="276999"/>
          </a:xfrm>
          <a:prstGeom prst="rect">
            <a:avLst/>
          </a:prstGeom>
          <a:noFill/>
        </p:spPr>
        <p:txBody>
          <a:bodyPr wrap="square" rtlCol="0">
            <a:spAutoFit/>
          </a:bodyPr>
          <a:lstStyle/>
          <a:p>
            <a:r>
              <a:rPr lang="da-DK" sz="1200" dirty="0" smtClean="0">
                <a:latin typeface="Neo Sans Std" pitchFamily="34" charset="0"/>
              </a:rPr>
              <a:t>FARVESKIFTENDE MATERIALER</a:t>
            </a:r>
            <a:endParaRPr lang="da-DK" sz="1200" dirty="0">
              <a:latin typeface="Neo Sans Std" pitchFamily="34" charset="0"/>
            </a:endParaRPr>
          </a:p>
        </p:txBody>
      </p:sp>
      <p:grpSp>
        <p:nvGrpSpPr>
          <p:cNvPr id="12" name="Gruppe 11"/>
          <p:cNvGrpSpPr/>
          <p:nvPr/>
        </p:nvGrpSpPr>
        <p:grpSpPr>
          <a:xfrm>
            <a:off x="4564037" y="4194085"/>
            <a:ext cx="1637516" cy="2115236"/>
            <a:chOff x="4564037" y="4374105"/>
            <a:chExt cx="1637516" cy="2115236"/>
          </a:xfrm>
        </p:grpSpPr>
        <p:grpSp>
          <p:nvGrpSpPr>
            <p:cNvPr id="8" name="Gruppe 7"/>
            <p:cNvGrpSpPr/>
            <p:nvPr/>
          </p:nvGrpSpPr>
          <p:grpSpPr>
            <a:xfrm>
              <a:off x="4564037" y="4374105"/>
              <a:ext cx="1637516" cy="1843803"/>
              <a:chOff x="4564037" y="4374105"/>
              <a:chExt cx="1637516" cy="1843803"/>
            </a:xfrm>
          </p:grpSpPr>
          <p:pic>
            <p:nvPicPr>
              <p:cNvPr id="94" name="Picture 15" descr="http://shop.adventuremoto.com.au/media/catalog/product/cache/1/image/9df78eab33525d08d6e5fb8d27136e95/d/3/d30jacketmain.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564037" y="4374105"/>
                <a:ext cx="1637516" cy="1637516"/>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p:nvSpPr>
            <p:spPr>
              <a:xfrm>
                <a:off x="4889543" y="6017853"/>
                <a:ext cx="1074333" cy="200055"/>
              </a:xfrm>
              <a:prstGeom prst="rect">
                <a:avLst/>
              </a:prstGeom>
            </p:spPr>
            <p:txBody>
              <a:bodyPr wrap="none">
                <a:spAutoFit/>
              </a:bodyPr>
              <a:lstStyle/>
              <a:p>
                <a:r>
                  <a:rPr lang="da-DK" sz="700" i="1" dirty="0">
                    <a:solidFill>
                      <a:schemeClr val="bg1">
                        <a:lumMod val="50000"/>
                      </a:schemeClr>
                    </a:solidFill>
                    <a:latin typeface="Neo Sans Std" pitchFamily="34" charset="0"/>
                  </a:rPr>
                  <a:t>https://www.d3o.com/</a:t>
                </a:r>
              </a:p>
            </p:txBody>
          </p:sp>
        </p:grpSp>
        <p:sp>
          <p:nvSpPr>
            <p:cNvPr id="37" name="Tekstboks 36"/>
            <p:cNvSpPr txBox="1"/>
            <p:nvPr/>
          </p:nvSpPr>
          <p:spPr>
            <a:xfrm>
              <a:off x="4888297" y="6212342"/>
              <a:ext cx="1213873" cy="276999"/>
            </a:xfrm>
            <a:prstGeom prst="rect">
              <a:avLst/>
            </a:prstGeom>
            <a:noFill/>
          </p:spPr>
          <p:txBody>
            <a:bodyPr wrap="square" rtlCol="0">
              <a:spAutoFit/>
            </a:bodyPr>
            <a:lstStyle/>
            <a:p>
              <a:r>
                <a:rPr lang="da-DK" sz="1200" dirty="0" smtClean="0">
                  <a:latin typeface="Neo Sans Std" pitchFamily="34" charset="0"/>
                </a:rPr>
                <a:t>SMART GELE</a:t>
              </a:r>
              <a:endParaRPr lang="da-DK" sz="1200" dirty="0">
                <a:latin typeface="Neo Sans Std" pitchFamily="34" charset="0"/>
              </a:endParaRPr>
            </a:p>
          </p:txBody>
        </p:sp>
      </p:grpSp>
      <p:grpSp>
        <p:nvGrpSpPr>
          <p:cNvPr id="13" name="Gruppe 12"/>
          <p:cNvGrpSpPr/>
          <p:nvPr/>
        </p:nvGrpSpPr>
        <p:grpSpPr>
          <a:xfrm>
            <a:off x="6643856" y="4266316"/>
            <a:ext cx="1978594" cy="2023213"/>
            <a:chOff x="6643856" y="4266316"/>
            <a:chExt cx="1978594" cy="2023213"/>
          </a:xfrm>
        </p:grpSpPr>
        <p:pic>
          <p:nvPicPr>
            <p:cNvPr id="2050" name="Picture 2" descr="C:\Users\annha\Pictures\Colourbox\COLOURBOX12515055.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6643856" y="4266316"/>
              <a:ext cx="1866172" cy="1751537"/>
            </a:xfrm>
            <a:prstGeom prst="rect">
              <a:avLst/>
            </a:prstGeom>
            <a:noFill/>
            <a:extLst>
              <a:ext uri="{909E8E84-426E-40DD-AFC4-6F175D3DCCD1}">
                <a14:hiddenFill xmlns:a14="http://schemas.microsoft.com/office/drawing/2010/main">
                  <a:solidFill>
                    <a:srgbClr val="FFFFFF"/>
                  </a:solidFill>
                </a14:hiddenFill>
              </a:ext>
            </a:extLst>
          </p:spPr>
        </p:pic>
        <p:sp>
          <p:nvSpPr>
            <p:cNvPr id="31" name="Rektangel 30"/>
            <p:cNvSpPr/>
            <p:nvPr/>
          </p:nvSpPr>
          <p:spPr>
            <a:xfrm>
              <a:off x="8038637" y="5999235"/>
              <a:ext cx="583813" cy="200055"/>
            </a:xfrm>
            <a:prstGeom prst="rect">
              <a:avLst/>
            </a:prstGeom>
          </p:spPr>
          <p:txBody>
            <a:bodyPr wrap="none">
              <a:spAutoFit/>
            </a:bodyPr>
            <a:lstStyle/>
            <a:p>
              <a:pPr algn="just"/>
              <a:r>
                <a:rPr lang="da-DK" sz="700" i="1" dirty="0" err="1" smtClean="0">
                  <a:solidFill>
                    <a:schemeClr val="bg1">
                      <a:lumMod val="65000"/>
                    </a:schemeClr>
                  </a:solidFill>
                  <a:latin typeface="Neo Sans Std" pitchFamily="34" charset="0"/>
                </a:rPr>
                <a:t>Colourbox</a:t>
              </a:r>
              <a:endParaRPr lang="da-DK" sz="700" i="1" dirty="0">
                <a:solidFill>
                  <a:schemeClr val="bg1">
                    <a:lumMod val="65000"/>
                  </a:schemeClr>
                </a:solidFill>
                <a:latin typeface="Neo Sans Std" pitchFamily="34" charset="0"/>
              </a:endParaRPr>
            </a:p>
          </p:txBody>
        </p:sp>
        <p:sp>
          <p:nvSpPr>
            <p:cNvPr id="39" name="Tekstboks 38"/>
            <p:cNvSpPr txBox="1"/>
            <p:nvPr/>
          </p:nvSpPr>
          <p:spPr>
            <a:xfrm>
              <a:off x="7109464" y="6012530"/>
              <a:ext cx="1107941" cy="276999"/>
            </a:xfrm>
            <a:prstGeom prst="rect">
              <a:avLst/>
            </a:prstGeom>
            <a:noFill/>
          </p:spPr>
          <p:txBody>
            <a:bodyPr wrap="square" rtlCol="0">
              <a:spAutoFit/>
            </a:bodyPr>
            <a:lstStyle/>
            <a:p>
              <a:r>
                <a:rPr lang="da-DK" sz="1200" dirty="0" smtClean="0">
                  <a:latin typeface="Neo Sans Std" pitchFamily="34" charset="0"/>
                </a:rPr>
                <a:t>ENVEJSSTOF</a:t>
              </a:r>
              <a:endParaRPr lang="da-DK" sz="1200" dirty="0">
                <a:latin typeface="Neo Sans Std" pitchFamily="34" charset="0"/>
              </a:endParaRPr>
            </a:p>
          </p:txBody>
        </p:sp>
      </p:grpSp>
    </p:spTree>
    <p:extLst>
      <p:ext uri="{BB962C8B-B14F-4D97-AF65-F5344CB8AC3E}">
        <p14:creationId xmlns:p14="http://schemas.microsoft.com/office/powerpoint/2010/main" val="2701270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3600" dirty="0" smtClean="0"/>
              <a:t>INGENIØRENS ARBEJDSMETODE 2</a:t>
            </a:r>
            <a:endParaRPr lang="da-DK" sz="44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31</a:t>
            </a:fld>
            <a:endParaRPr lang="da-DK" dirty="0"/>
          </a:p>
        </p:txBody>
      </p:sp>
      <p:sp>
        <p:nvSpPr>
          <p:cNvPr id="14" name="Tekstfelt 2"/>
          <p:cNvSpPr txBox="1">
            <a:spLocks noChangeArrowheads="1"/>
          </p:cNvSpPr>
          <p:nvPr/>
        </p:nvSpPr>
        <p:spPr bwMode="auto">
          <a:xfrm>
            <a:off x="0" y="0"/>
            <a:ext cx="5426710" cy="271145"/>
          </a:xfrm>
          <a:prstGeom prst="rect">
            <a:avLst/>
          </a:prstGeom>
          <a:solidFill>
            <a:srgbClr val="F7941E"/>
          </a:solidFill>
          <a:ln w="9525">
            <a:noFill/>
            <a:miter lim="800000"/>
            <a:headEnd/>
            <a:tailEnd/>
          </a:ln>
        </p:spPr>
        <p:txBody>
          <a:bodyPr rot="0" vert="horz" wrap="square" lIns="91440" tIns="45720" rIns="91440" bIns="45720" anchor="t" anchorCtr="0">
            <a:spAutoFit/>
          </a:bodyPr>
          <a:lstStyle/>
          <a:p>
            <a:pPr>
              <a:spcAft>
                <a:spcPts val="0"/>
              </a:spcAft>
            </a:pPr>
            <a:r>
              <a:rPr lang="da-DK" sz="1100" b="1" dirty="0">
                <a:solidFill>
                  <a:srgbClr val="FFFFFF"/>
                </a:solidFill>
                <a:effectLst/>
                <a:latin typeface="Calibri"/>
                <a:ea typeface="Calibri"/>
                <a:cs typeface="Calibri"/>
              </a:rPr>
              <a:t>MODUL </a:t>
            </a:r>
            <a:r>
              <a:rPr lang="da-DK" sz="1100" b="1" dirty="0" smtClean="0">
                <a:solidFill>
                  <a:srgbClr val="FFFFFF"/>
                </a:solidFill>
                <a:effectLst/>
                <a:latin typeface="Calibri"/>
                <a:ea typeface="Calibri"/>
                <a:cs typeface="Calibri"/>
              </a:rPr>
              <a:t>8-9: INNOVATIONSOPGAVEN</a:t>
            </a:r>
            <a:endParaRPr lang="da-DK" sz="1100" dirty="0">
              <a:solidFill>
                <a:srgbClr val="000000"/>
              </a:solidFill>
              <a:effectLst/>
              <a:latin typeface="Calibri"/>
              <a:ea typeface="Calibri"/>
              <a:cs typeface="Calibri"/>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688" y="1493785"/>
            <a:ext cx="9052817" cy="445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655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sz="2800" dirty="0" smtClean="0"/>
              <a:t>HVILKE EGENSKABER SKAL EN LEGO®-KLODS HAVE?</a:t>
            </a:r>
            <a:endParaRPr lang="da-DK" sz="28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4</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5: BLANDINGSMATERIALER</a:t>
            </a:r>
            <a:endParaRPr lang="da-DK" sz="1100">
              <a:solidFill>
                <a:srgbClr val="000000"/>
              </a:solidFill>
              <a:effectLst/>
              <a:latin typeface="Calibri"/>
              <a:ea typeface="Calibri"/>
              <a:cs typeface="Calibri"/>
            </a:endParaRPr>
          </a:p>
        </p:txBody>
      </p:sp>
      <p:grpSp>
        <p:nvGrpSpPr>
          <p:cNvPr id="5" name="Gruppe 4"/>
          <p:cNvGrpSpPr/>
          <p:nvPr/>
        </p:nvGrpSpPr>
        <p:grpSpPr>
          <a:xfrm>
            <a:off x="2681790" y="1625266"/>
            <a:ext cx="3825425" cy="4328660"/>
            <a:chOff x="2681790" y="1625266"/>
            <a:chExt cx="3825425" cy="4328660"/>
          </a:xfrm>
        </p:grpSpPr>
        <p:pic>
          <p:nvPicPr>
            <p:cNvPr id="15363" name="Picture 3" descr="C:\Users\annha\Documents\CASE Undervisningsprojekt\Illustrationer\Samlet billedmateriale\Elevbog\Elevbog_m_vandmærke_RGB\Kap4_Lego_fritlagt_COLOURBOX1200508_RG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1790" y="1625266"/>
              <a:ext cx="3433820" cy="4279009"/>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5889738" y="5769260"/>
              <a:ext cx="617477" cy="184666"/>
            </a:xfrm>
            <a:prstGeom prst="rect">
              <a:avLst/>
            </a:prstGeom>
          </p:spPr>
          <p:txBody>
            <a:bodyPr wrap="none">
              <a:spAutoFit/>
            </a:bodyPr>
            <a:lstStyle/>
            <a:p>
              <a:r>
                <a:rPr lang="da-DK" sz="600" i="1" dirty="0">
                  <a:solidFill>
                    <a:schemeClr val="bg1">
                      <a:lumMod val="50000"/>
                    </a:schemeClr>
                  </a:solidFill>
                  <a:latin typeface="Neo Sans Std" pitchFamily="34" charset="0"/>
                </a:rPr>
                <a:t>COLOURBOX</a:t>
              </a:r>
            </a:p>
          </p:txBody>
        </p:sp>
      </p:grpSp>
    </p:spTree>
    <p:extLst>
      <p:ext uri="{BB962C8B-B14F-4D97-AF65-F5344CB8AC3E}">
        <p14:creationId xmlns:p14="http://schemas.microsoft.com/office/powerpoint/2010/main" val="476378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C:\Users\annha\Documents\BU2014-Materialekasse\Opsaetning InDesign\Forloebsbeskrivelse\forloebsbeskrivelse_finalAH-mappe\Links\rubber-bands-0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6818" y="2348680"/>
            <a:ext cx="4200467" cy="31503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57200" y="440795"/>
            <a:ext cx="8435280" cy="1143000"/>
          </a:xfrm>
        </p:spPr>
        <p:txBody>
          <a:bodyPr>
            <a:normAutofit/>
          </a:bodyPr>
          <a:lstStyle/>
          <a:p>
            <a:r>
              <a:rPr lang="da-DK" sz="2800" dirty="0" smtClean="0"/>
              <a:t>HVILKE EGENSKABER HAR DISSE MATERIALER?</a:t>
            </a:r>
            <a:endParaRPr lang="da-DK" sz="2800" dirty="0"/>
          </a:p>
        </p:txBody>
      </p:sp>
      <p:sp>
        <p:nvSpPr>
          <p:cNvPr id="4" name="Pladsholder til diasnummer 3"/>
          <p:cNvSpPr>
            <a:spLocks noGrp="1"/>
          </p:cNvSpPr>
          <p:nvPr>
            <p:ph type="sldNum" sz="quarter" idx="12"/>
          </p:nvPr>
        </p:nvSpPr>
        <p:spPr/>
        <p:txBody>
          <a:bodyPr/>
          <a:lstStyle/>
          <a:p>
            <a:fld id="{54A86E40-F47B-4572-90C1-9EA41A09E3A8}" type="slidenum">
              <a:rPr lang="da-DK" smtClean="0"/>
              <a:t>5</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5: BLANDINGSMATERIALER</a:t>
            </a:r>
            <a:endParaRPr lang="da-DK" sz="1100">
              <a:solidFill>
                <a:srgbClr val="000000"/>
              </a:solidFill>
              <a:effectLst/>
              <a:latin typeface="Calibri"/>
              <a:ea typeface="Calibri"/>
              <a:cs typeface="Calibri"/>
            </a:endParaRPr>
          </a:p>
        </p:txBody>
      </p:sp>
      <p:pic>
        <p:nvPicPr>
          <p:cNvPr id="7" name="Picture 4" descr="C:\Users\annha\Documents\BU2014-Materialekasse\Opsaetning InDesign\Forloebsbeskrivelse\forloebsbeskrivelse_finalAH-mappe\Links\engangsvinglas.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13014" y="2123855"/>
            <a:ext cx="1674421" cy="36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annha\Documents\BU2014-Materialekasse\Opsaetning InDesign\Forloebsbeskrivelse\forloebsbeskrivelse_finalAH-mappe\Links\miniakryl-featured-img.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530" y="2393685"/>
            <a:ext cx="3060340" cy="3060340"/>
          </a:xfrm>
          <a:prstGeom prst="rect">
            <a:avLst/>
          </a:prstGeom>
          <a:noFill/>
          <a:extLst>
            <a:ext uri="{909E8E84-426E-40DD-AFC4-6F175D3DCCD1}">
              <a14:hiddenFill xmlns:a14="http://schemas.microsoft.com/office/drawing/2010/main">
                <a:solidFill>
                  <a:srgbClr val="FFFFFF"/>
                </a:solidFill>
              </a14:hiddenFill>
            </a:ext>
          </a:extLst>
        </p:spPr>
      </p:pic>
      <p:sp>
        <p:nvSpPr>
          <p:cNvPr id="10" name="Rektangel 9"/>
          <p:cNvSpPr/>
          <p:nvPr/>
        </p:nvSpPr>
        <p:spPr>
          <a:xfrm>
            <a:off x="2030801" y="5004175"/>
            <a:ext cx="906017" cy="184666"/>
          </a:xfrm>
          <a:prstGeom prst="rect">
            <a:avLst/>
          </a:prstGeom>
        </p:spPr>
        <p:txBody>
          <a:bodyPr wrap="none">
            <a:spAutoFit/>
          </a:bodyPr>
          <a:lstStyle/>
          <a:p>
            <a:r>
              <a:rPr lang="da-DK" sz="600" i="1" dirty="0" smtClean="0">
                <a:solidFill>
                  <a:schemeClr val="bg1">
                    <a:lumMod val="50000"/>
                  </a:schemeClr>
                </a:solidFill>
                <a:latin typeface="Neo Sans Std" pitchFamily="34" charset="0"/>
              </a:rPr>
              <a:t>RITO GARN &amp; HOBBY</a:t>
            </a:r>
            <a:endParaRPr lang="da-DK" sz="600" i="1" dirty="0">
              <a:solidFill>
                <a:schemeClr val="bg1">
                  <a:lumMod val="50000"/>
                </a:schemeClr>
              </a:solidFill>
              <a:latin typeface="Neo Sans Std" pitchFamily="34" charset="0"/>
            </a:endParaRPr>
          </a:p>
        </p:txBody>
      </p:sp>
    </p:spTree>
    <p:extLst>
      <p:ext uri="{BB962C8B-B14F-4D97-AF65-F5344CB8AC3E}">
        <p14:creationId xmlns:p14="http://schemas.microsoft.com/office/powerpoint/2010/main" val="4252218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dirty="0" smtClean="0"/>
              <a:t>GAMMELDAGS LEGO-KLODSER® </a:t>
            </a:r>
            <a:endParaRPr lang="da-DK" dirty="0"/>
          </a:p>
        </p:txBody>
      </p:sp>
      <p:sp>
        <p:nvSpPr>
          <p:cNvPr id="4" name="Pladsholder til diasnummer 3"/>
          <p:cNvSpPr>
            <a:spLocks noGrp="1"/>
          </p:cNvSpPr>
          <p:nvPr>
            <p:ph type="sldNum" sz="quarter" idx="12"/>
          </p:nvPr>
        </p:nvSpPr>
        <p:spPr/>
        <p:txBody>
          <a:bodyPr/>
          <a:lstStyle/>
          <a:p>
            <a:fld id="{54A86E40-F47B-4572-90C1-9EA41A09E3A8}" type="slidenum">
              <a:rPr lang="da-DK" smtClean="0"/>
              <a:t>6</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5: BLANDINGSMATERIALER</a:t>
            </a:r>
            <a:endParaRPr lang="da-DK" sz="1100">
              <a:solidFill>
                <a:srgbClr val="000000"/>
              </a:solidFill>
              <a:effectLst/>
              <a:latin typeface="Calibri"/>
              <a:ea typeface="Calibri"/>
              <a:cs typeface="Calibri"/>
            </a:endParaRPr>
          </a:p>
        </p:txBody>
      </p:sp>
      <p:grpSp>
        <p:nvGrpSpPr>
          <p:cNvPr id="5" name="Gruppe 4"/>
          <p:cNvGrpSpPr/>
          <p:nvPr/>
        </p:nvGrpSpPr>
        <p:grpSpPr>
          <a:xfrm>
            <a:off x="185562" y="1556792"/>
            <a:ext cx="7613955" cy="4292897"/>
            <a:chOff x="185562" y="1556792"/>
            <a:chExt cx="7613955" cy="4292897"/>
          </a:xfrm>
        </p:grpSpPr>
        <p:pic>
          <p:nvPicPr>
            <p:cNvPr id="7" name="Picture 4" descr="Posted Im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1556792"/>
              <a:ext cx="7547997" cy="4053880"/>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p:cNvSpPr/>
            <p:nvPr/>
          </p:nvSpPr>
          <p:spPr>
            <a:xfrm>
              <a:off x="185562" y="5634245"/>
              <a:ext cx="3081293" cy="215444"/>
            </a:xfrm>
            <a:prstGeom prst="rect">
              <a:avLst/>
            </a:prstGeom>
          </p:spPr>
          <p:txBody>
            <a:bodyPr wrap="none">
              <a:spAutoFit/>
            </a:bodyPr>
            <a:lstStyle/>
            <a:p>
              <a:r>
                <a:rPr lang="da-DK" sz="800" i="1" dirty="0">
                  <a:solidFill>
                    <a:schemeClr val="bg1">
                      <a:lumMod val="50000"/>
                    </a:schemeClr>
                  </a:solidFill>
                  <a:latin typeface="Neo Sans Std" pitchFamily="34" charset="0"/>
                </a:rPr>
                <a:t>http://www.eurobricks.com/forum/index.php?showtopic=82510</a:t>
              </a:r>
            </a:p>
          </p:txBody>
        </p:sp>
      </p:grpSp>
      <p:grpSp>
        <p:nvGrpSpPr>
          <p:cNvPr id="3" name="Gruppe 2"/>
          <p:cNvGrpSpPr/>
          <p:nvPr/>
        </p:nvGrpSpPr>
        <p:grpSpPr>
          <a:xfrm>
            <a:off x="4687471" y="4725144"/>
            <a:ext cx="4208110" cy="1969021"/>
            <a:chOff x="4687471" y="4725144"/>
            <a:chExt cx="4208110" cy="1969021"/>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06803" y="4725144"/>
              <a:ext cx="2588778" cy="1969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ktangel 9"/>
            <p:cNvSpPr/>
            <p:nvPr/>
          </p:nvSpPr>
          <p:spPr>
            <a:xfrm>
              <a:off x="4687471" y="5748276"/>
              <a:ext cx="1497526" cy="338554"/>
            </a:xfrm>
            <a:prstGeom prst="rect">
              <a:avLst/>
            </a:prstGeom>
          </p:spPr>
          <p:txBody>
            <a:bodyPr wrap="none">
              <a:spAutoFit/>
            </a:bodyPr>
            <a:lstStyle/>
            <a:p>
              <a:pPr algn="r"/>
              <a:r>
                <a:rPr lang="de-DE" sz="800" i="1" dirty="0">
                  <a:solidFill>
                    <a:schemeClr val="bg1">
                      <a:lumMod val="50000"/>
                    </a:schemeClr>
                  </a:solidFill>
                  <a:latin typeface="Neo Sans Std" pitchFamily="34" charset="0"/>
                </a:rPr>
                <a:t>Eric Strand - Texas USA, </a:t>
              </a:r>
              <a:endParaRPr lang="de-DE" sz="800" i="1" dirty="0" smtClean="0">
                <a:solidFill>
                  <a:schemeClr val="bg1">
                    <a:lumMod val="50000"/>
                  </a:schemeClr>
                </a:solidFill>
                <a:latin typeface="Neo Sans Std" pitchFamily="34" charset="0"/>
              </a:endParaRPr>
            </a:p>
            <a:p>
              <a:pPr algn="r"/>
              <a:r>
                <a:rPr lang="de-DE" sz="800" i="1" dirty="0" smtClean="0">
                  <a:solidFill>
                    <a:schemeClr val="bg1">
                      <a:lumMod val="50000"/>
                    </a:schemeClr>
                  </a:solidFill>
                  <a:latin typeface="Neo Sans Std" pitchFamily="34" charset="0"/>
                </a:rPr>
                <a:t>Gerhard </a:t>
              </a:r>
              <a:r>
                <a:rPr lang="de-DE" sz="800" i="1" dirty="0" err="1">
                  <a:solidFill>
                    <a:schemeClr val="bg1">
                      <a:lumMod val="50000"/>
                    </a:schemeClr>
                  </a:solidFill>
                  <a:latin typeface="Neo Sans Std" pitchFamily="34" charset="0"/>
                </a:rPr>
                <a:t>Istok</a:t>
              </a:r>
              <a:r>
                <a:rPr lang="de-DE" sz="800" i="1" dirty="0">
                  <a:solidFill>
                    <a:schemeClr val="bg1">
                      <a:lumMod val="50000"/>
                    </a:schemeClr>
                  </a:solidFill>
                  <a:latin typeface="Neo Sans Std" pitchFamily="34" charset="0"/>
                </a:rPr>
                <a:t> - Michigan USA</a:t>
              </a:r>
              <a:endParaRPr lang="da-DK" sz="800" i="1" dirty="0">
                <a:solidFill>
                  <a:schemeClr val="bg1">
                    <a:lumMod val="50000"/>
                  </a:schemeClr>
                </a:solidFill>
                <a:latin typeface="Neo Sans Std" pitchFamily="34" charset="0"/>
              </a:endParaRPr>
            </a:p>
          </p:txBody>
        </p:sp>
      </p:grpSp>
    </p:spTree>
    <p:extLst>
      <p:ext uri="{BB962C8B-B14F-4D97-AF65-F5344CB8AC3E}">
        <p14:creationId xmlns:p14="http://schemas.microsoft.com/office/powerpoint/2010/main" val="96146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dirty="0" smtClean="0"/>
              <a:t>ÆNDRING AF METALS EGENSKABER</a:t>
            </a:r>
            <a:endParaRPr lang="da-DK" dirty="0"/>
          </a:p>
        </p:txBody>
      </p:sp>
      <p:sp>
        <p:nvSpPr>
          <p:cNvPr id="4" name="Pladsholder til diasnummer 3"/>
          <p:cNvSpPr>
            <a:spLocks noGrp="1"/>
          </p:cNvSpPr>
          <p:nvPr>
            <p:ph type="sldNum" sz="quarter" idx="12"/>
          </p:nvPr>
        </p:nvSpPr>
        <p:spPr/>
        <p:txBody>
          <a:bodyPr/>
          <a:lstStyle/>
          <a:p>
            <a:fld id="{54A86E40-F47B-4572-90C1-9EA41A09E3A8}" type="slidenum">
              <a:rPr lang="da-DK" smtClean="0"/>
              <a:t>7</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5: BLANDINGSMATERIALER</a:t>
            </a:r>
            <a:endParaRPr lang="da-DK" sz="1100">
              <a:solidFill>
                <a:srgbClr val="000000"/>
              </a:solidFill>
              <a:effectLst/>
              <a:latin typeface="Calibri"/>
              <a:ea typeface="Calibri"/>
              <a:cs typeface="Calibri"/>
            </a:endParaRPr>
          </a:p>
        </p:txBody>
      </p:sp>
      <p:sp>
        <p:nvSpPr>
          <p:cNvPr id="9" name="Pladsholder til indhold 3"/>
          <p:cNvSpPr txBox="1">
            <a:spLocks/>
          </p:cNvSpPr>
          <p:nvPr/>
        </p:nvSpPr>
        <p:spPr>
          <a:xfrm>
            <a:off x="450174" y="1700808"/>
            <a:ext cx="8010258" cy="32403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a-DK" sz="2400" dirty="0" smtClean="0">
                <a:latin typeface="Neo Sans Std" pitchFamily="34" charset="0"/>
              </a:rPr>
              <a:t>Hvert år sælges der 30 millioner pop up-termometre til Thanksgiving i USA!</a:t>
            </a:r>
            <a:endParaRPr lang="da-DK" sz="1400" dirty="0">
              <a:latin typeface="Neo Sans Std" pitchFamily="34" charset="0"/>
            </a:endParaRPr>
          </a:p>
        </p:txBody>
      </p:sp>
      <p:pic>
        <p:nvPicPr>
          <p:cNvPr id="12" name="Picture 6" descr="http://ecx.images-amazon.com/images/I/61PGLF%2BwFNL._SL1500_.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32140" y="4444654"/>
            <a:ext cx="2300580" cy="13696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e 2"/>
          <p:cNvGrpSpPr/>
          <p:nvPr/>
        </p:nvGrpSpPr>
        <p:grpSpPr>
          <a:xfrm>
            <a:off x="656565" y="2758674"/>
            <a:ext cx="4352892" cy="3069075"/>
            <a:chOff x="656565" y="2758674"/>
            <a:chExt cx="4352892" cy="3069075"/>
          </a:xfrm>
        </p:grpSpPr>
        <p:pic>
          <p:nvPicPr>
            <p:cNvPr id="2050" name="Picture 2" descr="C:\Users\annha\Pictures\Colourbox\COLOURBOX661826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6565" y="2758674"/>
              <a:ext cx="4299226" cy="3069075"/>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12"/>
            <p:cNvSpPr/>
            <p:nvPr/>
          </p:nvSpPr>
          <p:spPr>
            <a:xfrm>
              <a:off x="4391980" y="5629599"/>
              <a:ext cx="617477" cy="184666"/>
            </a:xfrm>
            <a:prstGeom prst="rect">
              <a:avLst/>
            </a:prstGeom>
          </p:spPr>
          <p:txBody>
            <a:bodyPr wrap="none">
              <a:spAutoFit/>
            </a:bodyPr>
            <a:lstStyle/>
            <a:p>
              <a:r>
                <a:rPr lang="da-DK" sz="600" i="1" dirty="0">
                  <a:solidFill>
                    <a:schemeClr val="bg1">
                      <a:lumMod val="50000"/>
                    </a:schemeClr>
                  </a:solidFill>
                  <a:latin typeface="Neo Sans Std" pitchFamily="34" charset="0"/>
                </a:rPr>
                <a:t>COLOURBOX</a:t>
              </a:r>
            </a:p>
          </p:txBody>
        </p:sp>
      </p:grpSp>
    </p:spTree>
    <p:extLst>
      <p:ext uri="{BB962C8B-B14F-4D97-AF65-F5344CB8AC3E}">
        <p14:creationId xmlns:p14="http://schemas.microsoft.com/office/powerpoint/2010/main" val="1142269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a:bodyPr>
          <a:lstStyle/>
          <a:p>
            <a:r>
              <a:rPr lang="da-DK" dirty="0" smtClean="0"/>
              <a:t>POP UP-TERMOMETER</a:t>
            </a:r>
            <a:endParaRPr lang="da-DK" dirty="0"/>
          </a:p>
        </p:txBody>
      </p:sp>
      <p:sp>
        <p:nvSpPr>
          <p:cNvPr id="4" name="Pladsholder til diasnummer 3"/>
          <p:cNvSpPr>
            <a:spLocks noGrp="1"/>
          </p:cNvSpPr>
          <p:nvPr>
            <p:ph type="sldNum" sz="quarter" idx="12"/>
          </p:nvPr>
        </p:nvSpPr>
        <p:spPr/>
        <p:txBody>
          <a:bodyPr/>
          <a:lstStyle/>
          <a:p>
            <a:fld id="{54A86E40-F47B-4572-90C1-9EA41A09E3A8}" type="slidenum">
              <a:rPr lang="da-DK" smtClean="0"/>
              <a:t>8</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5: BLANDINGSMATERIALER</a:t>
            </a:r>
            <a:endParaRPr lang="da-DK" sz="1100">
              <a:solidFill>
                <a:srgbClr val="000000"/>
              </a:solidFill>
              <a:effectLst/>
              <a:latin typeface="Calibri"/>
              <a:ea typeface="Calibri"/>
              <a:cs typeface="Calibri"/>
            </a:endParaRPr>
          </a:p>
        </p:txBody>
      </p:sp>
      <p:pic>
        <p:nvPicPr>
          <p:cNvPr id="8" name="Picture 2">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39652" y="2025753"/>
            <a:ext cx="6264696" cy="347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ktangel 11"/>
          <p:cNvSpPr/>
          <p:nvPr/>
        </p:nvSpPr>
        <p:spPr>
          <a:xfrm>
            <a:off x="1421650" y="1666547"/>
            <a:ext cx="855095" cy="307777"/>
          </a:xfrm>
          <a:prstGeom prst="rect">
            <a:avLst/>
          </a:prstGeom>
        </p:spPr>
        <p:txBody>
          <a:bodyPr wrap="square">
            <a:spAutoFit/>
          </a:bodyPr>
          <a:lstStyle/>
          <a:p>
            <a:pPr lvl="0">
              <a:defRPr/>
            </a:pPr>
            <a:r>
              <a:rPr lang="da-DK" sz="1400" i="1" dirty="0" smtClean="0"/>
              <a:t>VIDEO:</a:t>
            </a:r>
            <a:endParaRPr lang="da-DK" sz="1400" i="1" dirty="0"/>
          </a:p>
        </p:txBody>
      </p:sp>
    </p:spTree>
    <p:extLst>
      <p:ext uri="{BB962C8B-B14F-4D97-AF65-F5344CB8AC3E}">
        <p14:creationId xmlns:p14="http://schemas.microsoft.com/office/powerpoint/2010/main" val="2557742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0795"/>
            <a:ext cx="8435280" cy="1143000"/>
          </a:xfrm>
        </p:spPr>
        <p:txBody>
          <a:bodyPr>
            <a:normAutofit fontScale="90000"/>
          </a:bodyPr>
          <a:lstStyle/>
          <a:p>
            <a:r>
              <a:rPr lang="da-DK" sz="3600" dirty="0" smtClean="0"/>
              <a:t>HVORDAN VIRKER ET POP-UP TERMOMETER?</a:t>
            </a:r>
            <a:endParaRPr lang="da-DK" dirty="0"/>
          </a:p>
        </p:txBody>
      </p:sp>
      <p:sp>
        <p:nvSpPr>
          <p:cNvPr id="4" name="Pladsholder til diasnummer 3"/>
          <p:cNvSpPr>
            <a:spLocks noGrp="1"/>
          </p:cNvSpPr>
          <p:nvPr>
            <p:ph type="sldNum" sz="quarter" idx="12"/>
          </p:nvPr>
        </p:nvSpPr>
        <p:spPr/>
        <p:txBody>
          <a:bodyPr/>
          <a:lstStyle/>
          <a:p>
            <a:fld id="{54A86E40-F47B-4572-90C1-9EA41A09E3A8}" type="slidenum">
              <a:rPr lang="da-DK" smtClean="0"/>
              <a:t>9</a:t>
            </a:fld>
            <a:endParaRPr lang="da-DK" dirty="0"/>
          </a:p>
        </p:txBody>
      </p:sp>
      <p:sp>
        <p:nvSpPr>
          <p:cNvPr id="6" name="Tekstfelt 2"/>
          <p:cNvSpPr txBox="1">
            <a:spLocks noChangeArrowheads="1"/>
          </p:cNvSpPr>
          <p:nvPr/>
        </p:nvSpPr>
        <p:spPr bwMode="auto">
          <a:xfrm>
            <a:off x="0" y="7505"/>
            <a:ext cx="5426710" cy="271145"/>
          </a:xfrm>
          <a:prstGeom prst="rect">
            <a:avLst/>
          </a:prstGeom>
          <a:solidFill>
            <a:srgbClr val="92278F"/>
          </a:solidFill>
          <a:ln w="9525">
            <a:noFill/>
            <a:miter lim="800000"/>
            <a:headEnd/>
            <a:tailEnd/>
          </a:ln>
        </p:spPr>
        <p:txBody>
          <a:bodyPr rot="0" vert="horz" wrap="square" lIns="91440" tIns="45720" rIns="91440" bIns="45720" anchor="t" anchorCtr="0">
            <a:spAutoFit/>
          </a:bodyPr>
          <a:lstStyle/>
          <a:p>
            <a:pPr>
              <a:spcAft>
                <a:spcPts val="0"/>
              </a:spcAft>
            </a:pPr>
            <a:r>
              <a:rPr lang="da-DK" sz="1100" b="1">
                <a:solidFill>
                  <a:srgbClr val="FFFFFF"/>
                </a:solidFill>
                <a:effectLst/>
                <a:latin typeface="Calibri"/>
                <a:ea typeface="Calibri"/>
                <a:cs typeface="Calibri"/>
              </a:rPr>
              <a:t>MODUL 5: BLANDINGSMATERIALER</a:t>
            </a:r>
            <a:endParaRPr lang="da-DK" sz="1100">
              <a:solidFill>
                <a:srgbClr val="000000"/>
              </a:solidFill>
              <a:effectLst/>
              <a:latin typeface="Calibri"/>
              <a:ea typeface="Calibri"/>
              <a:cs typeface="Calibri"/>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7055" y="1878985"/>
            <a:ext cx="3145590" cy="4025290"/>
          </a:xfrm>
          <a:prstGeom prst="rect">
            <a:avLst/>
          </a:prstGeom>
        </p:spPr>
      </p:pic>
      <p:pic>
        <p:nvPicPr>
          <p:cNvPr id="1843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5123" y="1575175"/>
            <a:ext cx="2676817" cy="43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http://cdn3.volusion.com/tfqy4.mpkx6/v/vspfiles/photos/LMP144-2.jpg?137017229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53000" y="5243161"/>
            <a:ext cx="527516" cy="48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1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1568</Words>
  <Application>Microsoft Office PowerPoint</Application>
  <PresentationFormat>Skærmshow (4:3)</PresentationFormat>
  <Paragraphs>238</Paragraphs>
  <Slides>31</Slides>
  <Notes>26</Notes>
  <HiddenSlides>0</HiddenSlides>
  <MMClips>2</MMClips>
  <ScaleCrop>false</ScaleCrop>
  <HeadingPairs>
    <vt:vector size="4" baseType="variant">
      <vt:variant>
        <vt:lpstr>Tema</vt:lpstr>
      </vt:variant>
      <vt:variant>
        <vt:i4>1</vt:i4>
      </vt:variant>
      <vt:variant>
        <vt:lpstr>Diastitler</vt:lpstr>
      </vt:variant>
      <vt:variant>
        <vt:i4>31</vt:i4>
      </vt:variant>
    </vt:vector>
  </HeadingPairs>
  <TitlesOfParts>
    <vt:vector size="32" baseType="lpstr">
      <vt:lpstr>Kontortema</vt:lpstr>
      <vt:lpstr>PowerPoint-præsentation</vt:lpstr>
      <vt:lpstr>OM MATERIALET (til læreren)</vt:lpstr>
      <vt:lpstr>PowerPoint-præsentation</vt:lpstr>
      <vt:lpstr>HVILKE EGENSKABER SKAL EN LEGO®-KLODS HAVE?</vt:lpstr>
      <vt:lpstr>HVILKE EGENSKABER HAR DISSE MATERIALER?</vt:lpstr>
      <vt:lpstr>GAMMELDAGS LEGO-KLODSER® </vt:lpstr>
      <vt:lpstr>ÆNDRING AF METALS EGENSKABER</vt:lpstr>
      <vt:lpstr>POP UP-TERMOMETER</vt:lpstr>
      <vt:lpstr>HVORDAN VIRKER ET POP-UP TERMOMETER?</vt:lpstr>
      <vt:lpstr>PowerPoint-præsentation</vt:lpstr>
      <vt:lpstr>SMARTE FLYVINGER, DER KAN ÆNDRE FORM</vt:lpstr>
      <vt:lpstr>SMARTE SOMMERFUGLE</vt:lpstr>
      <vt:lpstr>SMARTE LEGO®KLODSER</vt:lpstr>
      <vt:lpstr>I SKAL UNDERSØGE DISSE MATERIALER:</vt:lpstr>
      <vt:lpstr>RESULTATER</vt:lpstr>
      <vt:lpstr>PROGRAMMERING AF HUKOMMELSESPLAST</vt:lpstr>
      <vt:lpstr>AFPROGRAMMERING AF HUKOMMELSESPLAST</vt:lpstr>
      <vt:lpstr>SMARTE MATERIALER:  HUKOMMELSESMETALLER OG PLASTIK</vt:lpstr>
      <vt:lpstr>HUKOMMELSESMETAL I TEKSTILER</vt:lpstr>
      <vt:lpstr>UV-FØLSOMME PERLER</vt:lpstr>
      <vt:lpstr>ENVEJS-TEKSTIL</vt:lpstr>
      <vt:lpstr>PowerPoint-præsentation</vt:lpstr>
      <vt:lpstr>SMART GELE</vt:lpstr>
      <vt:lpstr>CAN YOU WALK ON WATER?</vt:lpstr>
      <vt:lpstr>D30</vt:lpstr>
      <vt:lpstr>INGENIØRER PÅ ARBEJDE</vt:lpstr>
      <vt:lpstr>INGENIØRENS ARBEJDSMETODE</vt:lpstr>
      <vt:lpstr>PowerPoint-præsentation</vt:lpstr>
      <vt:lpstr>SMARTE MATERIALER I NU KENDER</vt:lpstr>
      <vt:lpstr>ANVENDELSER AF SMARTE MATERIALER</vt:lpstr>
      <vt:lpstr>INGENIØRENS ARBEJDSMETODE 2</vt:lpstr>
    </vt:vector>
  </TitlesOfParts>
  <Company>DTU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 Hansen</dc:creator>
  <cp:lastModifiedBy>Anne Hansen</cp:lastModifiedBy>
  <cp:revision>61</cp:revision>
  <dcterms:created xsi:type="dcterms:W3CDTF">2016-08-01T18:57:44Z</dcterms:created>
  <dcterms:modified xsi:type="dcterms:W3CDTF">2016-12-12T12:29:37Z</dcterms:modified>
</cp:coreProperties>
</file>