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78" r:id="rId5"/>
    <p:sldId id="280" r:id="rId6"/>
    <p:sldId id="282" r:id="rId7"/>
    <p:sldId id="284" r:id="rId8"/>
    <p:sldId id="259" r:id="rId9"/>
    <p:sldId id="260" r:id="rId10"/>
    <p:sldId id="293" r:id="rId11"/>
    <p:sldId id="285" r:id="rId12"/>
    <p:sldId id="261" r:id="rId13"/>
    <p:sldId id="267" r:id="rId14"/>
    <p:sldId id="287" r:id="rId15"/>
    <p:sldId id="288" r:id="rId16"/>
    <p:sldId id="289" r:id="rId17"/>
    <p:sldId id="290" r:id="rId18"/>
    <p:sldId id="268" r:id="rId19"/>
    <p:sldId id="265" r:id="rId20"/>
    <p:sldId id="270" r:id="rId21"/>
    <p:sldId id="271" r:id="rId22"/>
    <p:sldId id="272" r:id="rId23"/>
    <p:sldId id="273" r:id="rId24"/>
    <p:sldId id="274" r:id="rId25"/>
    <p:sldId id="291" r:id="rId26"/>
    <p:sldId id="292" r:id="rId27"/>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5" autoAdjust="0"/>
    <p:restoredTop sz="84478" autoAdjust="0"/>
  </p:normalViewPr>
  <p:slideViewPr>
    <p:cSldViewPr>
      <p:cViewPr>
        <p:scale>
          <a:sx n="100" d="100"/>
          <a:sy n="100" d="100"/>
        </p:scale>
        <p:origin x="-1932"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F5914838-6744-4E72-9032-3FCB1FD4E01E}" type="datetimeFigureOut">
              <a:rPr lang="en-US" smtClean="0"/>
              <a:t>10/30/2013</a:t>
            </a:fld>
            <a:endParaRPr lang="en-US"/>
          </a:p>
        </p:txBody>
      </p:sp>
      <p:sp>
        <p:nvSpPr>
          <p:cNvPr id="4" name="Pladsholder til diasbillede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7" name="Pladsholder til diasnumm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C515DACD-2537-44A0-960E-336AD68D2725}" type="slidenum">
              <a:rPr lang="en-US" smtClean="0"/>
              <a:t>‹nr.›</a:t>
            </a:fld>
            <a:endParaRPr lang="en-US"/>
          </a:p>
        </p:txBody>
      </p:sp>
    </p:spTree>
    <p:extLst>
      <p:ext uri="{BB962C8B-B14F-4D97-AF65-F5344CB8AC3E}">
        <p14:creationId xmlns:p14="http://schemas.microsoft.com/office/powerpoint/2010/main" val="344935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smtClean="0"/>
              <a:t>Title: Earth’s stormy heart</a:t>
            </a:r>
          </a:p>
          <a:p>
            <a:r>
              <a:rPr lang="en-US" dirty="0" smtClean="0"/>
              <a:t>Released: 09/10/2013 2:33 pm</a:t>
            </a:r>
          </a:p>
          <a:p>
            <a:r>
              <a:rPr lang="en-US" dirty="0" smtClean="0"/>
              <a:t>Copyright: ESA/AOES </a:t>
            </a:r>
            <a:r>
              <a:rPr lang="en-US" dirty="0" err="1" smtClean="0"/>
              <a:t>Medialab</a:t>
            </a:r>
            <a:endParaRPr lang="en-US" dirty="0" smtClean="0"/>
          </a:p>
          <a:p>
            <a:r>
              <a:rPr lang="en-US" dirty="0" smtClean="0"/>
              <a:t>Description: Earth’s magnetic field is thought to be generated largely by an ocean of superheated, swirling liquid iron that makes up Earth’s outer core 3000 km under our feet. Acting like the spinning conductor in a bicycle dynamo, it generates electric currents and thus the continuously changing electromagnetic field.</a:t>
            </a:r>
            <a:endParaRPr lang="en-US" dirty="0"/>
          </a:p>
        </p:txBody>
      </p:sp>
      <p:sp>
        <p:nvSpPr>
          <p:cNvPr id="4" name="Pladsholder til diasnummer 3"/>
          <p:cNvSpPr>
            <a:spLocks noGrp="1"/>
          </p:cNvSpPr>
          <p:nvPr>
            <p:ph type="sldNum" sz="quarter" idx="10"/>
          </p:nvPr>
        </p:nvSpPr>
        <p:spPr/>
        <p:txBody>
          <a:bodyPr/>
          <a:lstStyle/>
          <a:p>
            <a:fld id="{C515DACD-2537-44A0-960E-336AD68D2725}" type="slidenum">
              <a:rPr lang="en-US" smtClean="0"/>
              <a:t>10</a:t>
            </a:fld>
            <a:endParaRPr lang="en-US"/>
          </a:p>
        </p:txBody>
      </p:sp>
    </p:spTree>
    <p:extLst>
      <p:ext uri="{BB962C8B-B14F-4D97-AF65-F5344CB8AC3E}">
        <p14:creationId xmlns:p14="http://schemas.microsoft.com/office/powerpoint/2010/main" val="4194090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Nordlys (og ‘</a:t>
            </a:r>
            <a:r>
              <a:rPr lang="da-DK" dirty="0" err="1" smtClean="0"/>
              <a:t>sydlys</a:t>
            </a:r>
            <a:r>
              <a:rPr lang="da-DK" dirty="0" smtClean="0"/>
              <a:t>’) er mest synlige i nærheden af ​​Nord- (</a:t>
            </a:r>
            <a:r>
              <a:rPr lang="da-DK" dirty="0" err="1" smtClean="0"/>
              <a:t>aurora</a:t>
            </a:r>
            <a:r>
              <a:rPr lang="da-DK" dirty="0" smtClean="0"/>
              <a:t> </a:t>
            </a:r>
            <a:r>
              <a:rPr lang="da-DK" dirty="0" err="1" smtClean="0"/>
              <a:t>borealis</a:t>
            </a:r>
            <a:r>
              <a:rPr lang="da-DK" dirty="0" smtClean="0"/>
              <a:t>) og Sydpolen (</a:t>
            </a:r>
            <a:r>
              <a:rPr lang="da-DK" dirty="0" err="1" smtClean="0"/>
              <a:t>aurora</a:t>
            </a:r>
            <a:r>
              <a:rPr lang="da-DK" dirty="0" smtClean="0"/>
              <a:t> </a:t>
            </a:r>
            <a:r>
              <a:rPr lang="da-DK" dirty="0" err="1" smtClean="0"/>
              <a:t>australis</a:t>
            </a:r>
            <a:r>
              <a:rPr lang="da-DK" dirty="0" smtClean="0"/>
              <a:t>).</a:t>
            </a:r>
            <a:r>
              <a:rPr lang="da-DK" baseline="0" dirty="0" smtClean="0"/>
              <a:t> Lyset opstår, fordi </a:t>
            </a:r>
            <a:r>
              <a:rPr lang="da-DK" dirty="0" smtClean="0"/>
              <a:t>ladede partikler (ioner)</a:t>
            </a:r>
            <a:r>
              <a:rPr lang="da-DK" baseline="0" dirty="0" smtClean="0"/>
              <a:t>, der strømmer ud </a:t>
            </a:r>
            <a:r>
              <a:rPr lang="da-DK" dirty="0" smtClean="0"/>
              <a:t>fra Solen (solvinden) interagerer med Jordens magnetfelt. Mens nordlys</a:t>
            </a:r>
            <a:r>
              <a:rPr lang="da-DK" baseline="0" dirty="0" smtClean="0"/>
              <a:t> </a:t>
            </a:r>
            <a:r>
              <a:rPr lang="da-DK" dirty="0" smtClean="0"/>
              <a:t>generelt kun er synlig tæt på polerne, kan voldsomme magnetiske storme påvirke Jordens magnetfelt og derved flytte lyset tættere på ækvator.</a:t>
            </a:r>
            <a:endParaRPr lang="en-US" dirty="0"/>
          </a:p>
        </p:txBody>
      </p:sp>
      <p:sp>
        <p:nvSpPr>
          <p:cNvPr id="4" name="Pladsholder til diasnummer 3"/>
          <p:cNvSpPr>
            <a:spLocks noGrp="1"/>
          </p:cNvSpPr>
          <p:nvPr>
            <p:ph type="sldNum" sz="quarter" idx="10"/>
          </p:nvPr>
        </p:nvSpPr>
        <p:spPr/>
        <p:txBody>
          <a:bodyPr/>
          <a:lstStyle/>
          <a:p>
            <a:fld id="{C515DACD-2537-44A0-960E-336AD68D2725}" type="slidenum">
              <a:rPr lang="en-US" smtClean="0"/>
              <a:t>12</a:t>
            </a:fld>
            <a:endParaRPr lang="en-US"/>
          </a:p>
        </p:txBody>
      </p:sp>
    </p:spTree>
    <p:extLst>
      <p:ext uri="{BB962C8B-B14F-4D97-AF65-F5344CB8AC3E}">
        <p14:creationId xmlns:p14="http://schemas.microsoft.com/office/powerpoint/2010/main" val="3251776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Title:</a:t>
            </a:r>
            <a:r>
              <a:rPr lang="en-US" sz="1200" b="0" i="0" kern="1200" dirty="0" smtClean="0">
                <a:solidFill>
                  <a:schemeClr val="tx1"/>
                </a:solidFill>
                <a:effectLst/>
                <a:latin typeface="+mn-lt"/>
                <a:ea typeface="+mn-ea"/>
                <a:cs typeface="+mn-cs"/>
              </a:rPr>
              <a:t> Earth’s stormy heart</a:t>
            </a:r>
          </a:p>
          <a:p>
            <a:r>
              <a:rPr lang="en-US" sz="1200" b="1" i="0" kern="1200" dirty="0" smtClean="0">
                <a:solidFill>
                  <a:schemeClr val="tx1"/>
                </a:solidFill>
                <a:effectLst/>
                <a:latin typeface="+mn-lt"/>
                <a:ea typeface="+mn-ea"/>
                <a:cs typeface="+mn-cs"/>
              </a:rPr>
              <a:t>Released:</a:t>
            </a:r>
            <a:r>
              <a:rPr lang="en-US" sz="1200" b="0" i="0" kern="1200" dirty="0" smtClean="0">
                <a:solidFill>
                  <a:schemeClr val="tx1"/>
                </a:solidFill>
                <a:effectLst/>
                <a:latin typeface="+mn-lt"/>
                <a:ea typeface="+mn-ea"/>
                <a:cs typeface="+mn-cs"/>
              </a:rPr>
              <a:t> 09/10/2013 2:33 pm</a:t>
            </a:r>
          </a:p>
          <a:p>
            <a:r>
              <a:rPr lang="en-US" sz="1200" b="1" i="0" kern="1200" dirty="0" smtClean="0">
                <a:solidFill>
                  <a:schemeClr val="tx1"/>
                </a:solidFill>
                <a:effectLst/>
                <a:latin typeface="+mn-lt"/>
                <a:ea typeface="+mn-ea"/>
                <a:cs typeface="+mn-cs"/>
              </a:rPr>
              <a:t>Copyright:</a:t>
            </a:r>
            <a:r>
              <a:rPr lang="en-US" sz="1200" b="0" i="0" kern="1200" dirty="0" smtClean="0">
                <a:solidFill>
                  <a:schemeClr val="tx1"/>
                </a:solidFill>
                <a:effectLst/>
                <a:latin typeface="+mn-lt"/>
                <a:ea typeface="+mn-ea"/>
                <a:cs typeface="+mn-cs"/>
              </a:rPr>
              <a:t> ESA/AOES </a:t>
            </a:r>
            <a:r>
              <a:rPr lang="en-US" sz="1200" b="0" i="0" kern="1200" dirty="0" err="1" smtClean="0">
                <a:solidFill>
                  <a:schemeClr val="tx1"/>
                </a:solidFill>
                <a:effectLst/>
                <a:latin typeface="+mn-lt"/>
                <a:ea typeface="+mn-ea"/>
                <a:cs typeface="+mn-cs"/>
              </a:rPr>
              <a:t>Medialab</a:t>
            </a:r>
            <a:endParaRPr lang="en-US" sz="1200" b="0" i="0" kern="1200" dirty="0" smtClean="0">
              <a:solidFill>
                <a:schemeClr val="tx1"/>
              </a:solidFill>
              <a:effectLst/>
              <a:latin typeface="+mn-lt"/>
              <a:ea typeface="+mn-ea"/>
              <a:cs typeface="+mn-cs"/>
            </a:endParaRPr>
          </a:p>
          <a:p>
            <a:r>
              <a:rPr lang="en-US" sz="1200" b="1" i="0" kern="1200" smtClean="0">
                <a:solidFill>
                  <a:schemeClr val="tx1"/>
                </a:solidFill>
                <a:effectLst/>
                <a:latin typeface="+mn-lt"/>
                <a:ea typeface="+mn-ea"/>
                <a:cs typeface="+mn-cs"/>
              </a:rPr>
              <a:t>Description: </a:t>
            </a:r>
            <a:r>
              <a:rPr lang="en-US" sz="1200" b="0" i="0" kern="1200" smtClean="0">
                <a:solidFill>
                  <a:schemeClr val="tx1"/>
                </a:solidFill>
                <a:effectLst/>
                <a:latin typeface="+mn-lt"/>
                <a:ea typeface="+mn-ea"/>
                <a:cs typeface="+mn-cs"/>
              </a:rPr>
              <a:t>Earth’s </a:t>
            </a:r>
            <a:r>
              <a:rPr lang="en-US" sz="1200" b="0" i="0" kern="1200" dirty="0" smtClean="0">
                <a:solidFill>
                  <a:schemeClr val="tx1"/>
                </a:solidFill>
                <a:effectLst/>
                <a:latin typeface="+mn-lt"/>
                <a:ea typeface="+mn-ea"/>
                <a:cs typeface="+mn-cs"/>
              </a:rPr>
              <a:t>magnetic field is thought to be generated largely by an ocean of superheated, swirling liquid iron that makes up Earth’s outer core 3000 km under our feet. Acting like the spinning conductor in a bicycle dynamo, it generates electric currents and thus the continuously changing electromagnetic field.</a:t>
            </a:r>
          </a:p>
          <a:p>
            <a:endParaRPr lang="en-US" dirty="0"/>
          </a:p>
        </p:txBody>
      </p:sp>
      <p:sp>
        <p:nvSpPr>
          <p:cNvPr id="4" name="Pladsholder til diasnummer 3"/>
          <p:cNvSpPr>
            <a:spLocks noGrp="1"/>
          </p:cNvSpPr>
          <p:nvPr>
            <p:ph type="sldNum" sz="quarter" idx="10"/>
          </p:nvPr>
        </p:nvSpPr>
        <p:spPr/>
        <p:txBody>
          <a:bodyPr/>
          <a:lstStyle/>
          <a:p>
            <a:fld id="{C515DACD-2537-44A0-960E-336AD68D2725}" type="slidenum">
              <a:rPr lang="en-US" smtClean="0"/>
              <a:t>14</a:t>
            </a:fld>
            <a:endParaRPr lang="en-US"/>
          </a:p>
        </p:txBody>
      </p:sp>
    </p:spTree>
    <p:extLst>
      <p:ext uri="{BB962C8B-B14F-4D97-AF65-F5344CB8AC3E}">
        <p14:creationId xmlns:p14="http://schemas.microsoft.com/office/powerpoint/2010/main" val="2635456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dirty="0"/>
          </a:p>
        </p:txBody>
      </p:sp>
      <p:sp>
        <p:nvSpPr>
          <p:cNvPr id="4" name="Pladsholder til diasnummer 3"/>
          <p:cNvSpPr>
            <a:spLocks noGrp="1"/>
          </p:cNvSpPr>
          <p:nvPr>
            <p:ph type="sldNum" sz="quarter" idx="10"/>
          </p:nvPr>
        </p:nvSpPr>
        <p:spPr/>
        <p:txBody>
          <a:bodyPr/>
          <a:lstStyle/>
          <a:p>
            <a:fld id="{C515DACD-2537-44A0-960E-336AD68D2725}" type="slidenum">
              <a:rPr lang="en-US" smtClean="0"/>
              <a:t>16</a:t>
            </a:fld>
            <a:endParaRPr lang="en-US"/>
          </a:p>
        </p:txBody>
      </p:sp>
    </p:spTree>
    <p:extLst>
      <p:ext uri="{BB962C8B-B14F-4D97-AF65-F5344CB8AC3E}">
        <p14:creationId xmlns:p14="http://schemas.microsoft.com/office/powerpoint/2010/main" val="22234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en-US"/>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a:p>
        </p:txBody>
      </p:sp>
      <p:sp>
        <p:nvSpPr>
          <p:cNvPr id="4" name="Pladsholder til dato 3"/>
          <p:cNvSpPr>
            <a:spLocks noGrp="1"/>
          </p:cNvSpPr>
          <p:nvPr>
            <p:ph type="dt" sz="half" idx="10"/>
          </p:nvPr>
        </p:nvSpPr>
        <p:spPr/>
        <p:txBody>
          <a:bodyPr/>
          <a:lstStyle/>
          <a:p>
            <a:fld id="{0B2D694F-A2EA-4DB1-9EA1-69BFBFFFD743}" type="datetimeFigureOut">
              <a:rPr lang="en-US" smtClean="0"/>
              <a:t>10/30/2013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71882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0B2D694F-A2EA-4DB1-9EA1-69BFBFFFD743}" type="datetimeFigureOut">
              <a:rPr lang="en-US" smtClean="0"/>
              <a:t>10/30/2013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384708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0B2D694F-A2EA-4DB1-9EA1-69BFBFFFD743}" type="datetimeFigureOut">
              <a:rPr lang="en-US" smtClean="0"/>
              <a:t>10/30/2013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106778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0B2D694F-A2EA-4DB1-9EA1-69BFBFFFD743}" type="datetimeFigureOut">
              <a:rPr lang="en-US" smtClean="0"/>
              <a:t>10/30/2013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59797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en-US"/>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0B2D694F-A2EA-4DB1-9EA1-69BFBFFFD743}" type="datetimeFigureOut">
              <a:rPr lang="en-US" smtClean="0"/>
              <a:t>10/30/2013</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266962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4"/>
          <p:cNvSpPr>
            <a:spLocks noGrp="1"/>
          </p:cNvSpPr>
          <p:nvPr>
            <p:ph type="dt" sz="half" idx="10"/>
          </p:nvPr>
        </p:nvSpPr>
        <p:spPr/>
        <p:txBody>
          <a:bodyPr/>
          <a:lstStyle/>
          <a:p>
            <a:fld id="{0B2D694F-A2EA-4DB1-9EA1-69BFBFFFD743}" type="datetimeFigureOut">
              <a:rPr lang="en-US" smtClean="0"/>
              <a:t>10/30/2013</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346472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en-US"/>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6"/>
          <p:cNvSpPr>
            <a:spLocks noGrp="1"/>
          </p:cNvSpPr>
          <p:nvPr>
            <p:ph type="dt" sz="half" idx="10"/>
          </p:nvPr>
        </p:nvSpPr>
        <p:spPr/>
        <p:txBody>
          <a:bodyPr/>
          <a:lstStyle/>
          <a:p>
            <a:fld id="{0B2D694F-A2EA-4DB1-9EA1-69BFBFFFD743}" type="datetimeFigureOut">
              <a:rPr lang="en-US" smtClean="0"/>
              <a:t>10/30/2013</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161916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dato 2"/>
          <p:cNvSpPr>
            <a:spLocks noGrp="1"/>
          </p:cNvSpPr>
          <p:nvPr>
            <p:ph type="dt" sz="half" idx="10"/>
          </p:nvPr>
        </p:nvSpPr>
        <p:spPr/>
        <p:txBody>
          <a:bodyPr/>
          <a:lstStyle/>
          <a:p>
            <a:fld id="{0B2D694F-A2EA-4DB1-9EA1-69BFBFFFD743}" type="datetimeFigureOut">
              <a:rPr lang="en-US" smtClean="0"/>
              <a:t>10/30/2013</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231210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B2D694F-A2EA-4DB1-9EA1-69BFBFFFD743}" type="datetimeFigureOut">
              <a:rPr lang="en-US" smtClean="0"/>
              <a:t>10/30/2013</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223117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en-US"/>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B2D694F-A2EA-4DB1-9EA1-69BFBFFFD743}" type="datetimeFigureOut">
              <a:rPr lang="en-US" smtClean="0"/>
              <a:t>10/30/2013</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325495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en-US"/>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B2D694F-A2EA-4DB1-9EA1-69BFBFFFD743}" type="datetimeFigureOut">
              <a:rPr lang="en-US" smtClean="0"/>
              <a:t>10/30/2013</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7349F5F3-B2CC-4962-90C4-8F518ABF8ABC}" type="slidenum">
              <a:rPr lang="en-US" smtClean="0"/>
              <a:t>‹nr.›</a:t>
            </a:fld>
            <a:endParaRPr lang="en-US"/>
          </a:p>
        </p:txBody>
      </p:sp>
    </p:spTree>
    <p:extLst>
      <p:ext uri="{BB962C8B-B14F-4D97-AF65-F5344CB8AC3E}">
        <p14:creationId xmlns:p14="http://schemas.microsoft.com/office/powerpoint/2010/main" val="384804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en-US"/>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D694F-A2EA-4DB1-9EA1-69BFBFFFD743}" type="datetimeFigureOut">
              <a:rPr lang="en-US" smtClean="0"/>
              <a:t>10/30/2013</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9F5F3-B2CC-4962-90C4-8F518ABF8ABC}" type="slidenum">
              <a:rPr lang="en-US" smtClean="0"/>
              <a:t>‹nr.›</a:t>
            </a:fld>
            <a:endParaRPr lang="en-US"/>
          </a:p>
        </p:txBody>
      </p:sp>
      <p:pic>
        <p:nvPicPr>
          <p:cNvPr id="7" name="Billede 6"/>
          <p:cNvPicPr/>
          <p:nvPr userDrawn="1"/>
        </p:nvPicPr>
        <p:blipFill>
          <a:blip r:embed="rId13" cstate="screen">
            <a:extLst>
              <a:ext uri="{28A0092B-C50C-407E-A947-70E740481C1C}">
                <a14:useLocalDpi xmlns:a14="http://schemas.microsoft.com/office/drawing/2010/main"/>
              </a:ext>
            </a:extLst>
          </a:blip>
          <a:stretch>
            <a:fillRect/>
          </a:stretch>
        </p:blipFill>
        <p:spPr>
          <a:xfrm>
            <a:off x="179512" y="188640"/>
            <a:ext cx="1925955" cy="1162050"/>
          </a:xfrm>
          <a:prstGeom prst="rect">
            <a:avLst/>
          </a:prstGeom>
        </p:spPr>
      </p:pic>
      <p:pic>
        <p:nvPicPr>
          <p:cNvPr id="8" name="Billede 7"/>
          <p:cNvPicPr/>
          <p:nvPr userDrawn="1"/>
        </p:nvPicPr>
        <p:blipFill>
          <a:blip r:embed="rId14" cstate="screen">
            <a:extLst>
              <a:ext uri="{28A0092B-C50C-407E-A947-70E740481C1C}">
                <a14:useLocalDpi xmlns:a14="http://schemas.microsoft.com/office/drawing/2010/main"/>
              </a:ext>
            </a:extLst>
          </a:blip>
          <a:stretch>
            <a:fillRect/>
          </a:stretch>
        </p:blipFill>
        <p:spPr>
          <a:xfrm>
            <a:off x="8532440" y="105407"/>
            <a:ext cx="493395" cy="721995"/>
          </a:xfrm>
          <a:prstGeom prst="rect">
            <a:avLst/>
          </a:prstGeom>
        </p:spPr>
      </p:pic>
    </p:spTree>
    <p:extLst>
      <p:ext uri="{BB962C8B-B14F-4D97-AF65-F5344CB8AC3E}">
        <p14:creationId xmlns:p14="http://schemas.microsoft.com/office/powerpoint/2010/main" val="173189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aceinvideos.esa.int/Videos/2012/09/The_force_that_protects_our_pla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58366" y="1340768"/>
            <a:ext cx="7772400" cy="1470025"/>
          </a:xfrm>
        </p:spPr>
        <p:txBody>
          <a:bodyPr>
            <a:normAutofit/>
          </a:bodyPr>
          <a:lstStyle/>
          <a:p>
            <a:r>
              <a:rPr lang="en-US" sz="4000" b="1" dirty="0" err="1">
                <a:solidFill>
                  <a:schemeClr val="accent1">
                    <a:lumMod val="75000"/>
                  </a:schemeClr>
                </a:solidFill>
                <a:latin typeface="Neo Sans Std"/>
              </a:rPr>
              <a:t>Jorden</a:t>
            </a:r>
            <a:r>
              <a:rPr lang="en-US" sz="4000" b="1" dirty="0">
                <a:solidFill>
                  <a:schemeClr val="accent1">
                    <a:lumMod val="75000"/>
                  </a:schemeClr>
                </a:solidFill>
                <a:latin typeface="Neo Sans Std"/>
              </a:rPr>
              <a:t> </a:t>
            </a:r>
            <a:r>
              <a:rPr lang="en-US" sz="4000" b="1" dirty="0" err="1">
                <a:solidFill>
                  <a:schemeClr val="accent1">
                    <a:lumMod val="75000"/>
                  </a:schemeClr>
                </a:solidFill>
                <a:latin typeface="Neo Sans Std"/>
              </a:rPr>
              <a:t>som</a:t>
            </a:r>
            <a:r>
              <a:rPr lang="en-US" sz="4000" b="1" dirty="0">
                <a:solidFill>
                  <a:schemeClr val="accent1">
                    <a:lumMod val="75000"/>
                  </a:schemeClr>
                </a:solidFill>
                <a:latin typeface="Neo Sans Std"/>
              </a:rPr>
              <a:t> </a:t>
            </a:r>
            <a:r>
              <a:rPr lang="en-US" sz="4000" b="1" dirty="0" err="1">
                <a:solidFill>
                  <a:schemeClr val="accent1">
                    <a:lumMod val="75000"/>
                  </a:schemeClr>
                </a:solidFill>
                <a:latin typeface="Neo Sans Std"/>
              </a:rPr>
              <a:t>køleskabsmagnet</a:t>
            </a:r>
            <a:r>
              <a:rPr lang="en-US" sz="4000" b="1" dirty="0">
                <a:solidFill>
                  <a:schemeClr val="accent1">
                    <a:lumMod val="75000"/>
                  </a:schemeClr>
                </a:solidFill>
                <a:latin typeface="Neo Sans Std"/>
              </a:rPr>
              <a:t> </a:t>
            </a:r>
          </a:p>
        </p:txBody>
      </p:sp>
      <p:sp>
        <p:nvSpPr>
          <p:cNvPr id="3" name="Undertitel 2"/>
          <p:cNvSpPr>
            <a:spLocks noGrp="1"/>
          </p:cNvSpPr>
          <p:nvPr>
            <p:ph type="subTitle" idx="1"/>
          </p:nvPr>
        </p:nvSpPr>
        <p:spPr>
          <a:xfrm>
            <a:off x="1403648" y="3068960"/>
            <a:ext cx="6400800" cy="1752600"/>
          </a:xfrm>
        </p:spPr>
        <p:txBody>
          <a:bodyPr/>
          <a:lstStyle/>
          <a:p>
            <a:r>
              <a:rPr lang="en-US" dirty="0" err="1" smtClean="0"/>
              <a:t>Velkommen</a:t>
            </a:r>
            <a:r>
              <a:rPr lang="en-US" dirty="0" smtClean="0"/>
              <a:t>!</a:t>
            </a:r>
          </a:p>
          <a:p>
            <a:endParaRPr lang="en-US" dirty="0"/>
          </a:p>
          <a:p>
            <a:r>
              <a:rPr lang="en-US" dirty="0" smtClean="0"/>
              <a:t>Vi </a:t>
            </a:r>
            <a:r>
              <a:rPr lang="en-US" dirty="0" err="1" smtClean="0"/>
              <a:t>hedder</a:t>
            </a:r>
            <a:r>
              <a:rPr lang="en-US" dirty="0" smtClean="0"/>
              <a:t> </a:t>
            </a:r>
            <a:r>
              <a:rPr lang="en-US" dirty="0" smtClean="0"/>
              <a:t>Livia, Chris, Anna </a:t>
            </a:r>
            <a:r>
              <a:rPr lang="en-US" dirty="0" err="1" smtClean="0"/>
              <a:t>og</a:t>
            </a:r>
            <a:r>
              <a:rPr lang="en-US" dirty="0" smtClean="0"/>
              <a:t> Mikkel</a:t>
            </a:r>
            <a:endParaRPr lang="en-US" dirty="0"/>
          </a:p>
        </p:txBody>
      </p:sp>
      <p:pic>
        <p:nvPicPr>
          <p:cNvPr id="4" name="Pladsholder til indhold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4208" y="5837297"/>
            <a:ext cx="2186558" cy="669757"/>
          </a:xfrm>
          <a:prstGeom prst="rect">
            <a:avLst/>
          </a:prstGeom>
        </p:spPr>
      </p:pic>
      <p:sp>
        <p:nvSpPr>
          <p:cNvPr id="6" name="Rektangel 4"/>
          <p:cNvSpPr/>
          <p:nvPr/>
        </p:nvSpPr>
        <p:spPr>
          <a:xfrm>
            <a:off x="643541" y="6172175"/>
            <a:ext cx="5832648" cy="338554"/>
          </a:xfrm>
          <a:prstGeom prst="rect">
            <a:avLst/>
          </a:prstGeom>
        </p:spPr>
        <p:txBody>
          <a:bodyPr wrap="square">
            <a:spAutoFit/>
          </a:bodyPr>
          <a:lstStyle/>
          <a:p>
            <a:pPr algn="r"/>
            <a:r>
              <a:rPr lang="da-DK" sz="1600" dirty="0">
                <a:latin typeface="Neo Sans Std" pitchFamily="34" charset="0"/>
              </a:rPr>
              <a:t>Børnenes Universitet er støttet af Nordea-fonden</a:t>
            </a:r>
            <a:endParaRPr lang="en-US" sz="1600" dirty="0">
              <a:latin typeface="Neo Sans Std" pitchFamily="34" charset="0"/>
            </a:endParaRPr>
          </a:p>
        </p:txBody>
      </p:sp>
    </p:spTree>
    <p:extLst>
      <p:ext uri="{BB962C8B-B14F-4D97-AF65-F5344CB8AC3E}">
        <p14:creationId xmlns:p14="http://schemas.microsoft.com/office/powerpoint/2010/main" val="697808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magnetfelt</a:t>
            </a:r>
            <a:endParaRPr lang="en-US" sz="3600" dirty="0">
              <a:latin typeface="Neo Sans Std"/>
            </a:endParaRPr>
          </a:p>
        </p:txBody>
      </p:sp>
      <p:pic>
        <p:nvPicPr>
          <p:cNvPr id="5" name="Billed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07704" y="1268760"/>
            <a:ext cx="5229200" cy="5229200"/>
          </a:xfrm>
          <a:prstGeom prst="rect">
            <a:avLst/>
          </a:prstGeom>
        </p:spPr>
      </p:pic>
      <p:sp>
        <p:nvSpPr>
          <p:cNvPr id="3" name="Rektangel 2"/>
          <p:cNvSpPr/>
          <p:nvPr/>
        </p:nvSpPr>
        <p:spPr>
          <a:xfrm>
            <a:off x="4908281" y="6538287"/>
            <a:ext cx="2228623" cy="276999"/>
          </a:xfrm>
          <a:prstGeom prst="rect">
            <a:avLst/>
          </a:prstGeom>
        </p:spPr>
        <p:txBody>
          <a:bodyPr wrap="none">
            <a:spAutoFit/>
          </a:bodyPr>
          <a:lstStyle/>
          <a:p>
            <a:r>
              <a:rPr lang="en-US" sz="1200" i="1" dirty="0">
                <a:solidFill>
                  <a:schemeClr val="tx1">
                    <a:lumMod val="50000"/>
                    <a:lumOff val="50000"/>
                  </a:schemeClr>
                </a:solidFill>
                <a:latin typeface="Neo Sans Std" pitchFamily="34" charset="0"/>
              </a:rPr>
              <a:t>Copyright: ESA/AOES </a:t>
            </a:r>
            <a:r>
              <a:rPr lang="en-US" sz="1200" i="1" dirty="0" err="1">
                <a:solidFill>
                  <a:schemeClr val="tx1">
                    <a:lumMod val="50000"/>
                    <a:lumOff val="50000"/>
                  </a:schemeClr>
                </a:solidFill>
                <a:latin typeface="Neo Sans Std" pitchFamily="34" charset="0"/>
              </a:rPr>
              <a:t>Medialab</a:t>
            </a:r>
            <a:endParaRPr lang="en-US" sz="1200" i="1" dirty="0">
              <a:solidFill>
                <a:schemeClr val="tx1">
                  <a:lumMod val="50000"/>
                  <a:lumOff val="50000"/>
                </a:schemeClr>
              </a:solidFill>
              <a:latin typeface="Neo Sans Std" pitchFamily="34" charset="0"/>
            </a:endParaRPr>
          </a:p>
        </p:txBody>
      </p:sp>
    </p:spTree>
    <p:extLst>
      <p:ext uri="{BB962C8B-B14F-4D97-AF65-F5344CB8AC3E}">
        <p14:creationId xmlns:p14="http://schemas.microsoft.com/office/powerpoint/2010/main" val="1740737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latin typeface="Neo Sans Std"/>
            </a:endParaRPr>
          </a:p>
        </p:txBody>
      </p:sp>
      <p:sp>
        <p:nvSpPr>
          <p:cNvPr id="3" name="Pladsholder til indhold 2"/>
          <p:cNvSpPr>
            <a:spLocks noGrp="1"/>
          </p:cNvSpPr>
          <p:nvPr>
            <p:ph idx="1"/>
          </p:nvPr>
        </p:nvSpPr>
        <p:spPr>
          <a:xfrm>
            <a:off x="457200" y="2406588"/>
            <a:ext cx="8229600" cy="3110644"/>
          </a:xfrm>
        </p:spPr>
        <p:txBody>
          <a:bodyPr>
            <a:normAutofit fontScale="92500" lnSpcReduction="20000"/>
          </a:bodyPr>
          <a:lstStyle/>
          <a:p>
            <a:pPr marL="0" indent="0" algn="just">
              <a:buNone/>
            </a:pPr>
            <a:r>
              <a:rPr lang="da-DK" sz="3000" dirty="0"/>
              <a:t>Jordens magnetfelt strækker sig langt ud i </a:t>
            </a:r>
            <a:r>
              <a:rPr lang="da-DK" sz="3000" dirty="0" smtClean="0"/>
              <a:t>verdensrummet. Det </a:t>
            </a:r>
            <a:r>
              <a:rPr lang="da-DK" sz="3000" dirty="0"/>
              <a:t>fungerer </a:t>
            </a:r>
            <a:r>
              <a:rPr lang="da-DK" sz="3000" dirty="0" smtClean="0"/>
              <a:t>som </a:t>
            </a:r>
            <a:r>
              <a:rPr lang="da-DK" sz="3000" dirty="0"/>
              <a:t>en </a:t>
            </a:r>
            <a:r>
              <a:rPr lang="da-DK" sz="3000" b="1" dirty="0"/>
              <a:t>usynlig skjold</a:t>
            </a:r>
            <a:r>
              <a:rPr lang="da-DK" sz="3000" dirty="0"/>
              <a:t> mod en masse små </a:t>
            </a:r>
            <a:r>
              <a:rPr lang="da-DK" sz="3000" dirty="0" smtClean="0"/>
              <a:t>partikler, </a:t>
            </a:r>
            <a:r>
              <a:rPr lang="da-DK" sz="3000" dirty="0"/>
              <a:t>som solen </a:t>
            </a:r>
            <a:r>
              <a:rPr lang="da-DK" sz="3000" dirty="0" smtClean="0"/>
              <a:t>konstant bombarderer </a:t>
            </a:r>
            <a:r>
              <a:rPr lang="da-DK" sz="3000" dirty="0"/>
              <a:t>os med</a:t>
            </a:r>
            <a:r>
              <a:rPr lang="da-DK" sz="3000" dirty="0" smtClean="0"/>
              <a:t>.</a:t>
            </a:r>
          </a:p>
          <a:p>
            <a:pPr marL="0" indent="0" algn="just">
              <a:buNone/>
            </a:pPr>
            <a:endParaRPr lang="da-DK" sz="2800" dirty="0"/>
          </a:p>
          <a:p>
            <a:pPr marL="0" indent="0" algn="just">
              <a:buNone/>
            </a:pPr>
            <a:r>
              <a:rPr lang="en-US" sz="2600" i="1" dirty="0" err="1" smtClean="0"/>
              <a:t>Animering</a:t>
            </a:r>
            <a:r>
              <a:rPr lang="en-US" sz="2600" i="1" dirty="0" smtClean="0"/>
              <a:t> </a:t>
            </a:r>
            <a:r>
              <a:rPr lang="en-US" sz="2600" i="1" dirty="0" err="1" smtClean="0"/>
              <a:t>af</a:t>
            </a:r>
            <a:r>
              <a:rPr lang="en-US" sz="2600" i="1" dirty="0" smtClean="0"/>
              <a:t> </a:t>
            </a:r>
            <a:r>
              <a:rPr lang="en-US" sz="2600" i="1" dirty="0" err="1" smtClean="0"/>
              <a:t>Jordens</a:t>
            </a:r>
            <a:r>
              <a:rPr lang="en-US" sz="2600" i="1" dirty="0" smtClean="0"/>
              <a:t> </a:t>
            </a:r>
            <a:r>
              <a:rPr lang="en-US" sz="2600" i="1" dirty="0" err="1" smtClean="0"/>
              <a:t>magnetfelt</a:t>
            </a:r>
            <a:r>
              <a:rPr lang="en-US" sz="2600" i="1" dirty="0" smtClean="0"/>
              <a:t>:</a:t>
            </a:r>
          </a:p>
          <a:p>
            <a:pPr marL="0" indent="0" algn="just">
              <a:buNone/>
            </a:pPr>
            <a:r>
              <a:rPr lang="en-US" sz="2600" i="1" dirty="0">
                <a:hlinkClick r:id="rId2"/>
              </a:rPr>
              <a:t>http://spaceinvideos.esa.int/Videos/2012/09/The_force_that_protects_our_planet</a:t>
            </a:r>
            <a:endParaRPr lang="en-US" sz="2600" i="1" dirty="0"/>
          </a:p>
          <a:p>
            <a:pPr marL="0" indent="0" algn="just">
              <a:buNone/>
            </a:pPr>
            <a:endParaRPr lang="da-DK" sz="2800" dirty="0"/>
          </a:p>
          <a:p>
            <a:pPr marL="0" indent="0" algn="just">
              <a:buNone/>
            </a:pPr>
            <a:endParaRPr lang="en-US" dirty="0"/>
          </a:p>
        </p:txBody>
      </p:sp>
    </p:spTree>
    <p:extLst>
      <p:ext uri="{BB962C8B-B14F-4D97-AF65-F5344CB8AC3E}">
        <p14:creationId xmlns:p14="http://schemas.microsoft.com/office/powerpoint/2010/main" val="1361205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a:solidFill>
                  <a:schemeClr val="accent1">
                    <a:lumMod val="75000"/>
                  </a:schemeClr>
                </a:solidFill>
                <a:latin typeface="Neo Sans Std"/>
              </a:rPr>
              <a:t>Jordens</a:t>
            </a:r>
            <a:r>
              <a:rPr lang="en-US" sz="3600" b="1" dirty="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p>
        </p:txBody>
      </p:sp>
      <p:sp>
        <p:nvSpPr>
          <p:cNvPr id="3" name="Pladsholder til indhold 2"/>
          <p:cNvSpPr>
            <a:spLocks noGrp="1"/>
          </p:cNvSpPr>
          <p:nvPr>
            <p:ph idx="1"/>
          </p:nvPr>
        </p:nvSpPr>
        <p:spPr>
          <a:xfrm>
            <a:off x="539552" y="1412776"/>
            <a:ext cx="8229600" cy="5184576"/>
          </a:xfrm>
        </p:spPr>
        <p:txBody>
          <a:bodyPr/>
          <a:lstStyle/>
          <a:p>
            <a:r>
              <a:rPr lang="en-US" dirty="0" err="1" smtClean="0">
                <a:solidFill>
                  <a:schemeClr val="accent3">
                    <a:lumMod val="50000"/>
                  </a:schemeClr>
                </a:solidFill>
              </a:rPr>
              <a:t>Nordlys</a:t>
            </a:r>
            <a:endParaRPr lang="en-US" dirty="0" smtClean="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sz="1200" dirty="0">
              <a:solidFill>
                <a:schemeClr val="accent3">
                  <a:lumMod val="50000"/>
                </a:schemeClr>
              </a:solidFill>
            </a:endParaRPr>
          </a:p>
          <a:p>
            <a:pPr marL="0" indent="0">
              <a:buNone/>
            </a:pPr>
            <a:r>
              <a:rPr lang="en-US" sz="1200" dirty="0">
                <a:solidFill>
                  <a:schemeClr val="accent3">
                    <a:lumMod val="50000"/>
                  </a:schemeClr>
                </a:solidFill>
              </a:rPr>
              <a:t>			                    </a:t>
            </a:r>
            <a:r>
              <a:rPr lang="en-US" sz="1200" i="1" dirty="0">
                <a:solidFill>
                  <a:schemeClr val="tx1">
                    <a:lumMod val="50000"/>
                    <a:lumOff val="50000"/>
                  </a:schemeClr>
                </a:solidFill>
                <a:latin typeface="Neo Sans Std" pitchFamily="34" charset="0"/>
              </a:rPr>
              <a:t>Med </a:t>
            </a:r>
            <a:r>
              <a:rPr lang="en-US" sz="1200" i="1" dirty="0" err="1">
                <a:solidFill>
                  <a:schemeClr val="tx1">
                    <a:lumMod val="50000"/>
                    <a:lumOff val="50000"/>
                  </a:schemeClr>
                </a:solidFill>
                <a:latin typeface="Neo Sans Std" pitchFamily="34" charset="0"/>
              </a:rPr>
              <a:t>tilladelse</a:t>
            </a:r>
            <a:r>
              <a:rPr lang="en-US" sz="1200" i="1" dirty="0">
                <a:solidFill>
                  <a:schemeClr val="tx1">
                    <a:lumMod val="50000"/>
                    <a:lumOff val="50000"/>
                  </a:schemeClr>
                </a:solidFill>
                <a:latin typeface="Neo Sans Std" pitchFamily="34" charset="0"/>
              </a:rPr>
              <a:t> </a:t>
            </a:r>
            <a:r>
              <a:rPr lang="en-US" sz="1200" i="1" dirty="0" err="1">
                <a:solidFill>
                  <a:schemeClr val="tx1">
                    <a:lumMod val="50000"/>
                    <a:lumOff val="50000"/>
                  </a:schemeClr>
                </a:solidFill>
                <a:latin typeface="Neo Sans Std" pitchFamily="34" charset="0"/>
              </a:rPr>
              <a:t>fra</a:t>
            </a:r>
            <a:r>
              <a:rPr lang="en-US" sz="1200" i="1" dirty="0">
                <a:solidFill>
                  <a:schemeClr val="tx1">
                    <a:lumMod val="50000"/>
                    <a:lumOff val="50000"/>
                  </a:schemeClr>
                </a:solidFill>
                <a:latin typeface="Neo Sans Std" pitchFamily="34" charset="0"/>
              </a:rPr>
              <a:t> </a:t>
            </a:r>
            <a:r>
              <a:rPr lang="en-US" sz="1200" i="1" dirty="0" err="1">
                <a:solidFill>
                  <a:schemeClr val="tx1">
                    <a:lumMod val="50000"/>
                    <a:lumOff val="50000"/>
                  </a:schemeClr>
                </a:solidFill>
                <a:latin typeface="Neo Sans Std" pitchFamily="34" charset="0"/>
              </a:rPr>
              <a:t>fotografen</a:t>
            </a:r>
            <a:r>
              <a:rPr lang="en-US" sz="1200" i="1" dirty="0">
                <a:solidFill>
                  <a:schemeClr val="tx1">
                    <a:lumMod val="50000"/>
                    <a:lumOff val="50000"/>
                  </a:schemeClr>
                </a:solidFill>
                <a:latin typeface="Neo Sans Std" pitchFamily="34" charset="0"/>
              </a:rPr>
              <a:t>, Jakob </a:t>
            </a:r>
            <a:r>
              <a:rPr lang="en-US" sz="1200" i="1" dirty="0" err="1">
                <a:solidFill>
                  <a:schemeClr val="tx1">
                    <a:lumMod val="50000"/>
                    <a:lumOff val="50000"/>
                  </a:schemeClr>
                </a:solidFill>
                <a:latin typeface="Neo Sans Std" pitchFamily="34" charset="0"/>
              </a:rPr>
              <a:t>Sievers</a:t>
            </a:r>
            <a:r>
              <a:rPr lang="en-US" sz="1200" i="1">
                <a:solidFill>
                  <a:schemeClr val="tx1">
                    <a:lumMod val="50000"/>
                    <a:lumOff val="50000"/>
                  </a:schemeClr>
                </a:solidFill>
                <a:latin typeface="Neo Sans Std" pitchFamily="34" charset="0"/>
              </a:rPr>
              <a:t>, jasi@dmu.dk</a:t>
            </a:r>
            <a:endParaRPr lang="en-US" sz="1200" i="1" dirty="0">
              <a:solidFill>
                <a:schemeClr val="tx1">
                  <a:lumMod val="50000"/>
                  <a:lumOff val="50000"/>
                </a:schemeClr>
              </a:solidFill>
              <a:latin typeface="Neo Sans Std" pitchFamily="34" charset="0"/>
            </a:endParaRPr>
          </a:p>
        </p:txBody>
      </p:sp>
      <p:pic>
        <p:nvPicPr>
          <p:cNvPr id="4098" name="Picture 2" descr="C:\uppgifter\barnens_universitet\final\Iceland.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47664" y="2060848"/>
            <a:ext cx="6264696"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978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a:solidFill>
                  <a:schemeClr val="accent1">
                    <a:lumMod val="75000"/>
                  </a:schemeClr>
                </a:solidFill>
                <a:latin typeface="Neo Sans Std"/>
              </a:rPr>
              <a:t>Jordens</a:t>
            </a:r>
            <a:r>
              <a:rPr lang="en-US" sz="3600" b="1" dirty="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p>
        </p:txBody>
      </p:sp>
      <p:sp>
        <p:nvSpPr>
          <p:cNvPr id="3" name="Pladsholder til indhold 2"/>
          <p:cNvSpPr>
            <a:spLocks noGrp="1"/>
          </p:cNvSpPr>
          <p:nvPr>
            <p:ph idx="1"/>
          </p:nvPr>
        </p:nvSpPr>
        <p:spPr>
          <a:xfrm>
            <a:off x="493204" y="1340768"/>
            <a:ext cx="8229600" cy="5400600"/>
          </a:xfrm>
        </p:spPr>
        <p:txBody>
          <a:bodyPr>
            <a:normAutofit lnSpcReduction="10000"/>
          </a:bodyPr>
          <a:lstStyle/>
          <a:p>
            <a:r>
              <a:rPr lang="en-US" dirty="0" err="1" smtClean="0">
                <a:solidFill>
                  <a:schemeClr val="accent3">
                    <a:lumMod val="50000"/>
                  </a:schemeClr>
                </a:solidFill>
              </a:rPr>
              <a:t>Nordlys</a:t>
            </a:r>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pPr marL="0" indent="0">
              <a:buNone/>
            </a:pPr>
            <a:endParaRPr lang="en-US" dirty="0" smtClean="0">
              <a:solidFill>
                <a:schemeClr val="accent3">
                  <a:lumMod val="50000"/>
                </a:schemeClr>
              </a:solidFill>
            </a:endParaRPr>
          </a:p>
          <a:p>
            <a:pPr marL="0" indent="0">
              <a:buNone/>
            </a:pPr>
            <a:endParaRPr lang="en-US" sz="1200" dirty="0">
              <a:solidFill>
                <a:schemeClr val="accent3">
                  <a:lumMod val="50000"/>
                </a:schemeClr>
              </a:solidFill>
            </a:endParaRPr>
          </a:p>
          <a:p>
            <a:pPr marL="0" indent="0">
              <a:buNone/>
            </a:pPr>
            <a:endParaRPr lang="en-US" sz="1200" dirty="0" smtClean="0">
              <a:solidFill>
                <a:schemeClr val="accent3">
                  <a:lumMod val="50000"/>
                </a:schemeClr>
              </a:solidFill>
            </a:endParaRPr>
          </a:p>
          <a:p>
            <a:pPr marL="0" indent="0">
              <a:buNone/>
            </a:pPr>
            <a:endParaRPr lang="en-US" sz="1200" dirty="0" smtClean="0">
              <a:solidFill>
                <a:schemeClr val="accent3">
                  <a:lumMod val="50000"/>
                </a:schemeClr>
              </a:solidFill>
            </a:endParaRPr>
          </a:p>
          <a:p>
            <a:pPr marL="0" indent="0">
              <a:buNone/>
            </a:pPr>
            <a:endParaRPr lang="en-US" sz="1200" dirty="0">
              <a:solidFill>
                <a:schemeClr val="accent3">
                  <a:lumMod val="50000"/>
                </a:schemeClr>
              </a:solidFill>
            </a:endParaRPr>
          </a:p>
          <a:p>
            <a:pPr marL="0" indent="0">
              <a:buNone/>
            </a:pPr>
            <a:r>
              <a:rPr lang="en-US" sz="1200" dirty="0" smtClean="0">
                <a:solidFill>
                  <a:schemeClr val="accent3">
                    <a:lumMod val="50000"/>
                  </a:schemeClr>
                </a:solidFill>
              </a:rPr>
              <a:t>			</a:t>
            </a:r>
            <a:r>
              <a:rPr lang="en-US" sz="1200" dirty="0" smtClean="0">
                <a:solidFill>
                  <a:schemeClr val="accent3">
                    <a:lumMod val="50000"/>
                  </a:schemeClr>
                </a:solidFill>
              </a:rPr>
              <a:t>                    </a:t>
            </a:r>
            <a:r>
              <a:rPr lang="en-US" sz="1200" i="1" dirty="0" smtClean="0">
                <a:solidFill>
                  <a:schemeClr val="tx1">
                    <a:lumMod val="50000"/>
                    <a:lumOff val="50000"/>
                  </a:schemeClr>
                </a:solidFill>
                <a:latin typeface="Neo Sans Std" pitchFamily="34" charset="0"/>
              </a:rPr>
              <a:t>Med </a:t>
            </a:r>
            <a:r>
              <a:rPr lang="en-US" sz="1200" i="1" dirty="0" err="1">
                <a:solidFill>
                  <a:schemeClr val="tx1">
                    <a:lumMod val="50000"/>
                    <a:lumOff val="50000"/>
                  </a:schemeClr>
                </a:solidFill>
                <a:latin typeface="Neo Sans Std" pitchFamily="34" charset="0"/>
              </a:rPr>
              <a:t>tilladelse</a:t>
            </a:r>
            <a:r>
              <a:rPr lang="en-US" sz="1200" i="1" dirty="0">
                <a:solidFill>
                  <a:schemeClr val="tx1">
                    <a:lumMod val="50000"/>
                    <a:lumOff val="50000"/>
                  </a:schemeClr>
                </a:solidFill>
                <a:latin typeface="Neo Sans Std" pitchFamily="34" charset="0"/>
              </a:rPr>
              <a:t> </a:t>
            </a:r>
            <a:r>
              <a:rPr lang="en-US" sz="1200" i="1" dirty="0" err="1">
                <a:solidFill>
                  <a:schemeClr val="tx1">
                    <a:lumMod val="50000"/>
                    <a:lumOff val="50000"/>
                  </a:schemeClr>
                </a:solidFill>
                <a:latin typeface="Neo Sans Std" pitchFamily="34" charset="0"/>
              </a:rPr>
              <a:t>fra</a:t>
            </a:r>
            <a:r>
              <a:rPr lang="en-US" sz="1200" i="1" dirty="0">
                <a:solidFill>
                  <a:schemeClr val="tx1">
                    <a:lumMod val="50000"/>
                    <a:lumOff val="50000"/>
                  </a:schemeClr>
                </a:solidFill>
                <a:latin typeface="Neo Sans Std" pitchFamily="34" charset="0"/>
              </a:rPr>
              <a:t> </a:t>
            </a:r>
            <a:r>
              <a:rPr lang="en-US" sz="1200" i="1" dirty="0" err="1">
                <a:solidFill>
                  <a:schemeClr val="tx1">
                    <a:lumMod val="50000"/>
                    <a:lumOff val="50000"/>
                  </a:schemeClr>
                </a:solidFill>
                <a:latin typeface="Neo Sans Std" pitchFamily="34" charset="0"/>
              </a:rPr>
              <a:t>fotografen</a:t>
            </a:r>
            <a:r>
              <a:rPr lang="en-US" sz="1200" i="1" dirty="0">
                <a:solidFill>
                  <a:schemeClr val="tx1">
                    <a:lumMod val="50000"/>
                    <a:lumOff val="50000"/>
                  </a:schemeClr>
                </a:solidFill>
                <a:latin typeface="Neo Sans Std" pitchFamily="34" charset="0"/>
              </a:rPr>
              <a:t>, Jakob </a:t>
            </a:r>
            <a:r>
              <a:rPr lang="en-US" sz="1200" i="1" dirty="0" err="1">
                <a:solidFill>
                  <a:schemeClr val="tx1">
                    <a:lumMod val="50000"/>
                    <a:lumOff val="50000"/>
                  </a:schemeClr>
                </a:solidFill>
                <a:latin typeface="Neo Sans Std" pitchFamily="34" charset="0"/>
              </a:rPr>
              <a:t>Sievers</a:t>
            </a:r>
            <a:r>
              <a:rPr lang="en-US" sz="1200" i="1" dirty="0">
                <a:solidFill>
                  <a:schemeClr val="tx1">
                    <a:lumMod val="50000"/>
                    <a:lumOff val="50000"/>
                  </a:schemeClr>
                </a:solidFill>
                <a:latin typeface="Neo Sans Std" pitchFamily="34" charset="0"/>
              </a:rPr>
              <a:t>, jasi@dmu.dk</a:t>
            </a:r>
          </a:p>
          <a:p>
            <a:pPr marL="0"/>
            <a:endParaRPr lang="en-US" sz="1200" i="1" dirty="0">
              <a:solidFill>
                <a:schemeClr val="tx1">
                  <a:lumMod val="50000"/>
                  <a:lumOff val="50000"/>
                </a:schemeClr>
              </a:solidFill>
              <a:latin typeface="Neo Sans Std" pitchFamily="34" charset="0"/>
            </a:endParaRPr>
          </a:p>
        </p:txBody>
      </p:sp>
      <p:pic>
        <p:nvPicPr>
          <p:cNvPr id="3074" name="Picture 2" descr="C:\uppgifter\barnens_universitet\final\Greenland1.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87624" y="1946969"/>
            <a:ext cx="6552728" cy="4368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983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a:solidFill>
                  <a:schemeClr val="accent1">
                    <a:lumMod val="75000"/>
                  </a:schemeClr>
                </a:solidFill>
                <a:latin typeface="Neo Sans Std"/>
              </a:rPr>
              <a:t>Jordens</a:t>
            </a:r>
            <a:r>
              <a:rPr lang="en-US" sz="3600" b="1" dirty="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p>
        </p:txBody>
      </p:sp>
      <p:sp>
        <p:nvSpPr>
          <p:cNvPr id="3" name="Pladsholder til indhold 2"/>
          <p:cNvSpPr>
            <a:spLocks noGrp="1"/>
          </p:cNvSpPr>
          <p:nvPr>
            <p:ph idx="1"/>
          </p:nvPr>
        </p:nvSpPr>
        <p:spPr>
          <a:xfrm>
            <a:off x="323528" y="2672916"/>
            <a:ext cx="8496944" cy="1512168"/>
          </a:xfrm>
        </p:spPr>
        <p:txBody>
          <a:bodyPr/>
          <a:lstStyle/>
          <a:p>
            <a:pPr marL="0" indent="0">
              <a:buNone/>
            </a:pPr>
            <a:r>
              <a:rPr lang="en-US" sz="4000" dirty="0" smtClean="0"/>
              <a:t>…men </a:t>
            </a:r>
            <a:r>
              <a:rPr lang="en-US" sz="4000" b="1" dirty="0" err="1" smtClean="0"/>
              <a:t>hvor</a:t>
            </a:r>
            <a:r>
              <a:rPr lang="en-US" sz="4000" dirty="0" smtClean="0"/>
              <a:t> </a:t>
            </a:r>
            <a:r>
              <a:rPr lang="en-US" sz="4000" dirty="0" err="1" smtClean="0"/>
              <a:t>dannes</a:t>
            </a:r>
            <a:r>
              <a:rPr lang="en-US" sz="4000" dirty="0" smtClean="0"/>
              <a:t> </a:t>
            </a:r>
            <a:r>
              <a:rPr lang="en-US" sz="4000" dirty="0" err="1" smtClean="0"/>
              <a:t>Jordens</a:t>
            </a:r>
            <a:r>
              <a:rPr lang="en-US" sz="4000" dirty="0" smtClean="0"/>
              <a:t> </a:t>
            </a:r>
            <a:r>
              <a:rPr lang="en-US" sz="4000" dirty="0" err="1" smtClean="0"/>
              <a:t>magnetfelt</a:t>
            </a:r>
            <a:r>
              <a:rPr lang="en-US" sz="4000" dirty="0" smtClean="0"/>
              <a:t>?</a:t>
            </a:r>
          </a:p>
          <a:p>
            <a:endParaRPr lang="en-US" dirty="0" smtClean="0">
              <a:solidFill>
                <a:schemeClr val="accent3">
                  <a:lumMod val="50000"/>
                </a:schemeClr>
              </a:solidFill>
            </a:endParaRPr>
          </a:p>
          <a:p>
            <a:pPr marL="0" indent="0">
              <a:buNone/>
            </a:pPr>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pPr marL="0" indent="0">
              <a:buNone/>
            </a:pPr>
            <a:endParaRPr lang="en-US" dirty="0" smtClean="0">
              <a:solidFill>
                <a:schemeClr val="accent3">
                  <a:lumMod val="50000"/>
                </a:schemeClr>
              </a:solidFill>
            </a:endParaRPr>
          </a:p>
        </p:txBody>
      </p:sp>
    </p:spTree>
    <p:extLst>
      <p:ext uri="{BB962C8B-B14F-4D97-AF65-F5344CB8AC3E}">
        <p14:creationId xmlns:p14="http://schemas.microsoft.com/office/powerpoint/2010/main" val="79176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a:solidFill>
                  <a:schemeClr val="accent1">
                    <a:lumMod val="75000"/>
                  </a:schemeClr>
                </a:solidFill>
                <a:latin typeface="Neo Sans Std"/>
              </a:rPr>
              <a:t>Jordens</a:t>
            </a:r>
            <a:r>
              <a:rPr lang="en-US" sz="3600" b="1" dirty="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p>
        </p:txBody>
      </p:sp>
      <p:sp>
        <p:nvSpPr>
          <p:cNvPr id="3" name="Pladsholder til indhold 2"/>
          <p:cNvSpPr>
            <a:spLocks noGrp="1"/>
          </p:cNvSpPr>
          <p:nvPr>
            <p:ph idx="1"/>
          </p:nvPr>
        </p:nvSpPr>
        <p:spPr>
          <a:xfrm>
            <a:off x="539552" y="2780928"/>
            <a:ext cx="7920880" cy="1296144"/>
          </a:xfrm>
        </p:spPr>
        <p:txBody>
          <a:bodyPr>
            <a:normAutofit lnSpcReduction="10000"/>
          </a:bodyPr>
          <a:lstStyle/>
          <a:p>
            <a:pPr marL="0" indent="0" algn="ctr">
              <a:buNone/>
            </a:pPr>
            <a:r>
              <a:rPr lang="da-DK" sz="4000" dirty="0" smtClean="0"/>
              <a:t>Størstedelen af Jordens </a:t>
            </a:r>
            <a:r>
              <a:rPr lang="da-DK" sz="4000" dirty="0"/>
              <a:t>magnetfelt </a:t>
            </a:r>
            <a:r>
              <a:rPr lang="da-DK" sz="4000" dirty="0" smtClean="0"/>
              <a:t>dannes langt </a:t>
            </a:r>
            <a:r>
              <a:rPr lang="da-DK" sz="4000" dirty="0"/>
              <a:t>ind i Jordens indre...</a:t>
            </a:r>
          </a:p>
          <a:p>
            <a:pPr marL="0" indent="0" algn="ctr">
              <a:buNone/>
            </a:pPr>
            <a:endParaRPr lang="en-US" sz="2400" dirty="0" smtClean="0"/>
          </a:p>
          <a:p>
            <a:endParaRPr lang="en-US" dirty="0" smtClean="0">
              <a:solidFill>
                <a:schemeClr val="accent3">
                  <a:lumMod val="50000"/>
                </a:schemeClr>
              </a:solidFill>
            </a:endParaRPr>
          </a:p>
          <a:p>
            <a:pPr marL="0" indent="0">
              <a:buNone/>
            </a:pPr>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endParaRPr lang="en-US" dirty="0" smtClean="0">
              <a:solidFill>
                <a:schemeClr val="accent3">
                  <a:lumMod val="50000"/>
                </a:schemeClr>
              </a:solidFill>
            </a:endParaRPr>
          </a:p>
          <a:p>
            <a:endParaRPr lang="en-US" dirty="0">
              <a:solidFill>
                <a:schemeClr val="accent3">
                  <a:lumMod val="50000"/>
                </a:schemeClr>
              </a:solidFill>
            </a:endParaRPr>
          </a:p>
          <a:p>
            <a:pPr marL="0" indent="0">
              <a:buNone/>
            </a:pPr>
            <a:endParaRPr lang="en-US" dirty="0" smtClean="0">
              <a:solidFill>
                <a:schemeClr val="accent3">
                  <a:lumMod val="50000"/>
                </a:schemeClr>
              </a:solidFill>
            </a:endParaRPr>
          </a:p>
        </p:txBody>
      </p:sp>
    </p:spTree>
    <p:extLst>
      <p:ext uri="{BB962C8B-B14F-4D97-AF65-F5344CB8AC3E}">
        <p14:creationId xmlns:p14="http://schemas.microsoft.com/office/powerpoint/2010/main" val="3122464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a:solidFill>
                  <a:schemeClr val="accent1">
                    <a:lumMod val="75000"/>
                  </a:schemeClr>
                </a:solidFill>
                <a:latin typeface="Neo Sans Std"/>
              </a:rPr>
              <a:t>Jordens</a:t>
            </a:r>
            <a:r>
              <a:rPr lang="en-US" sz="3600" b="1" dirty="0">
                <a:solidFill>
                  <a:schemeClr val="accent1">
                    <a:lumMod val="75000"/>
                  </a:schemeClr>
                </a:solidFill>
                <a:latin typeface="Neo Sans Std"/>
              </a:rPr>
              <a:t> </a:t>
            </a:r>
            <a:r>
              <a:rPr lang="en-US" sz="3600" b="1" dirty="0" err="1" smtClean="0">
                <a:solidFill>
                  <a:schemeClr val="accent1">
                    <a:lumMod val="75000"/>
                  </a:schemeClr>
                </a:solidFill>
                <a:latin typeface="Neo Sans Std"/>
              </a:rPr>
              <a:t>opbygning</a:t>
            </a:r>
            <a:endParaRPr lang="en-US" sz="3600" dirty="0"/>
          </a:p>
        </p:txBody>
      </p:sp>
      <p:sp>
        <p:nvSpPr>
          <p:cNvPr id="3" name="Content Placeholder 2"/>
          <p:cNvSpPr>
            <a:spLocks noGrp="1"/>
          </p:cNvSpPr>
          <p:nvPr>
            <p:ph idx="1"/>
          </p:nvPr>
        </p:nvSpPr>
        <p:spPr>
          <a:xfrm>
            <a:off x="467544" y="1600200"/>
            <a:ext cx="8229600" cy="4853136"/>
          </a:xfrm>
        </p:spPr>
        <p:txBody>
          <a:bodyPr/>
          <a:lstStyle/>
          <a:p>
            <a:endParaRPr lang="da-DK" dirty="0" smtClean="0"/>
          </a:p>
          <a:p>
            <a:endParaRPr lang="da-DK" dirty="0"/>
          </a:p>
          <a:p>
            <a:endParaRPr lang="da-DK" dirty="0" smtClean="0"/>
          </a:p>
          <a:p>
            <a:endParaRPr lang="da-DK" dirty="0"/>
          </a:p>
          <a:p>
            <a:endParaRPr lang="da-DK" dirty="0" smtClean="0"/>
          </a:p>
          <a:p>
            <a:endParaRPr lang="da-DK" dirty="0"/>
          </a:p>
          <a:p>
            <a:pPr marL="0" indent="0">
              <a:buNone/>
            </a:pPr>
            <a:endParaRPr lang="da-DK" dirty="0" smtClean="0"/>
          </a:p>
        </p:txBody>
      </p:sp>
      <p:pic>
        <p:nvPicPr>
          <p:cNvPr id="4" name="Billed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9592" y="1679106"/>
            <a:ext cx="7596336" cy="4558206"/>
          </a:xfrm>
          <a:prstGeom prst="rect">
            <a:avLst/>
          </a:prstGeom>
        </p:spPr>
      </p:pic>
    </p:spTree>
    <p:extLst>
      <p:ext uri="{BB962C8B-B14F-4D97-AF65-F5344CB8AC3E}">
        <p14:creationId xmlns:p14="http://schemas.microsoft.com/office/powerpoint/2010/main" val="3895129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a:solidFill>
                  <a:schemeClr val="accent1">
                    <a:lumMod val="75000"/>
                  </a:schemeClr>
                </a:solidFill>
                <a:latin typeface="Neo Sans Std"/>
              </a:rPr>
              <a:t>Jordens</a:t>
            </a:r>
            <a:r>
              <a:rPr lang="en-US" sz="3600" b="1" dirty="0">
                <a:solidFill>
                  <a:schemeClr val="accent1">
                    <a:lumMod val="75000"/>
                  </a:schemeClr>
                </a:solidFill>
                <a:latin typeface="Neo Sans Std"/>
              </a:rPr>
              <a:t> </a:t>
            </a:r>
            <a:r>
              <a:rPr lang="en-US" sz="3600" b="1" dirty="0" err="1" smtClean="0">
                <a:solidFill>
                  <a:schemeClr val="accent1">
                    <a:lumMod val="75000"/>
                  </a:schemeClr>
                </a:solidFill>
                <a:latin typeface="Neo Sans Std"/>
              </a:rPr>
              <a:t>opbygning</a:t>
            </a:r>
            <a:endParaRPr lang="en-US" sz="3600" dirty="0"/>
          </a:p>
        </p:txBody>
      </p:sp>
      <p:sp>
        <p:nvSpPr>
          <p:cNvPr id="3" name="Content Placeholder 2"/>
          <p:cNvSpPr>
            <a:spLocks noGrp="1"/>
          </p:cNvSpPr>
          <p:nvPr>
            <p:ph idx="1"/>
          </p:nvPr>
        </p:nvSpPr>
        <p:spPr>
          <a:xfrm>
            <a:off x="467544" y="1600200"/>
            <a:ext cx="8229600" cy="4853136"/>
          </a:xfrm>
        </p:spPr>
        <p:txBody>
          <a:bodyPr/>
          <a:lstStyle/>
          <a:p>
            <a:endParaRPr lang="da-DK" dirty="0" smtClean="0"/>
          </a:p>
          <a:p>
            <a:endParaRPr lang="da-DK" dirty="0"/>
          </a:p>
          <a:p>
            <a:endParaRPr lang="da-DK" dirty="0" smtClean="0"/>
          </a:p>
          <a:p>
            <a:endParaRPr lang="da-DK" dirty="0"/>
          </a:p>
          <a:p>
            <a:endParaRPr lang="da-DK" dirty="0" smtClean="0"/>
          </a:p>
          <a:p>
            <a:endParaRPr lang="da-DK" dirty="0"/>
          </a:p>
          <a:p>
            <a:pPr marL="0" indent="0">
              <a:buNone/>
            </a:pPr>
            <a:endParaRPr lang="da-DK" dirty="0" smtClean="0"/>
          </a:p>
        </p:txBody>
      </p:sp>
      <p:sp>
        <p:nvSpPr>
          <p:cNvPr id="6" name="Pladsholder til indhold 2"/>
          <p:cNvSpPr txBox="1">
            <a:spLocks/>
          </p:cNvSpPr>
          <p:nvPr/>
        </p:nvSpPr>
        <p:spPr>
          <a:xfrm>
            <a:off x="251520" y="1556792"/>
            <a:ext cx="8892480" cy="8640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a-DK" sz="2800" dirty="0" smtClean="0"/>
              <a:t>Størstedelen af Jordens magnetfelt dannes i den </a:t>
            </a:r>
            <a:r>
              <a:rPr lang="da-DK" sz="2800" b="1" dirty="0" smtClean="0">
                <a:solidFill>
                  <a:schemeClr val="accent6">
                    <a:lumMod val="75000"/>
                  </a:schemeClr>
                </a:solidFill>
              </a:rPr>
              <a:t>ydre kerne</a:t>
            </a:r>
            <a:r>
              <a:rPr lang="da-DK" sz="2800" dirty="0" smtClean="0"/>
              <a:t>.</a:t>
            </a:r>
            <a:endParaRPr lang="en-US" sz="3600" dirty="0" smtClean="0">
              <a:solidFill>
                <a:schemeClr val="accent3">
                  <a:lumMod val="50000"/>
                </a:schemeClr>
              </a:solidFill>
            </a:endParaRPr>
          </a:p>
        </p:txBody>
      </p:sp>
      <p:pic>
        <p:nvPicPr>
          <p:cNvPr id="7" name="Billed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99592" y="2183162"/>
            <a:ext cx="7596336" cy="4558206"/>
          </a:xfrm>
          <a:prstGeom prst="rect">
            <a:avLst/>
          </a:prstGeom>
        </p:spPr>
      </p:pic>
      <p:sp>
        <p:nvSpPr>
          <p:cNvPr id="8" name="Ellipse 7"/>
          <p:cNvSpPr/>
          <p:nvPr/>
        </p:nvSpPr>
        <p:spPr>
          <a:xfrm>
            <a:off x="683568" y="4077072"/>
            <a:ext cx="3096344" cy="7920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7719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Nu </a:t>
            </a:r>
            <a:r>
              <a:rPr lang="en-US" sz="3600" b="1" dirty="0" err="1" smtClean="0">
                <a:solidFill>
                  <a:schemeClr val="accent1">
                    <a:lumMod val="75000"/>
                  </a:schemeClr>
                </a:solidFill>
                <a:latin typeface="Neo Sans Std"/>
              </a:rPr>
              <a:t>skal</a:t>
            </a:r>
            <a:r>
              <a:rPr lang="en-US" sz="3600" b="1" dirty="0" smtClean="0">
                <a:solidFill>
                  <a:schemeClr val="accent1">
                    <a:lumMod val="75000"/>
                  </a:schemeClr>
                </a:solidFill>
                <a:latin typeface="Neo Sans Std"/>
              </a:rPr>
              <a:t> vi </a:t>
            </a:r>
            <a:r>
              <a:rPr lang="en-US" sz="3600" b="1" dirty="0" err="1" smtClean="0">
                <a:solidFill>
                  <a:schemeClr val="accent1">
                    <a:lumMod val="75000"/>
                  </a:schemeClr>
                </a:solidFill>
                <a:latin typeface="Neo Sans Std"/>
              </a:rPr>
              <a:t>være</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kreative</a:t>
            </a:r>
            <a:r>
              <a:rPr lang="en-US" sz="3600" b="1" dirty="0" smtClean="0">
                <a:solidFill>
                  <a:schemeClr val="accent1">
                    <a:lumMod val="75000"/>
                  </a:schemeClr>
                </a:solidFill>
                <a:latin typeface="Neo Sans Std"/>
              </a:rPr>
              <a:t>!</a:t>
            </a:r>
            <a:endParaRPr lang="en-US" sz="3600" dirty="0"/>
          </a:p>
        </p:txBody>
      </p:sp>
      <p:sp>
        <p:nvSpPr>
          <p:cNvPr id="3" name="Content Placeholder 2"/>
          <p:cNvSpPr>
            <a:spLocks noGrp="1"/>
          </p:cNvSpPr>
          <p:nvPr>
            <p:ph idx="1"/>
          </p:nvPr>
        </p:nvSpPr>
        <p:spPr>
          <a:xfrm>
            <a:off x="467544" y="1600200"/>
            <a:ext cx="8229600" cy="4525963"/>
          </a:xfrm>
        </p:spPr>
        <p:txBody>
          <a:bodyPr/>
          <a:lstStyle/>
          <a:p>
            <a:endParaRPr lang="da-DK" dirty="0"/>
          </a:p>
        </p:txBody>
      </p:sp>
      <p:pic>
        <p:nvPicPr>
          <p:cNvPr id="5122" name="Picture 2" descr="C:\uppgifter\barnens_universitet\final\bild_ler.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63688" y="1668804"/>
            <a:ext cx="5904656" cy="4410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81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Nu </a:t>
            </a:r>
            <a:r>
              <a:rPr lang="en-US" sz="3600" b="1" dirty="0" err="1" smtClean="0">
                <a:solidFill>
                  <a:schemeClr val="accent1">
                    <a:lumMod val="75000"/>
                  </a:schemeClr>
                </a:solidFill>
                <a:latin typeface="Neo Sans Std"/>
              </a:rPr>
              <a:t>skal</a:t>
            </a:r>
            <a:r>
              <a:rPr lang="en-US" sz="3600" b="1" dirty="0" smtClean="0">
                <a:solidFill>
                  <a:schemeClr val="accent1">
                    <a:lumMod val="75000"/>
                  </a:schemeClr>
                </a:solidFill>
                <a:latin typeface="Neo Sans Std"/>
              </a:rPr>
              <a:t> vi </a:t>
            </a:r>
            <a:r>
              <a:rPr lang="en-US" sz="3600" b="1" dirty="0" err="1" smtClean="0">
                <a:solidFill>
                  <a:schemeClr val="accent1">
                    <a:lumMod val="75000"/>
                  </a:schemeClr>
                </a:solidFill>
                <a:latin typeface="Neo Sans Std"/>
              </a:rPr>
              <a:t>være</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kreative</a:t>
            </a:r>
            <a:r>
              <a:rPr lang="en-US" sz="3600" b="1" dirty="0" smtClean="0">
                <a:solidFill>
                  <a:schemeClr val="accent1">
                    <a:lumMod val="75000"/>
                  </a:schemeClr>
                </a:solidFill>
                <a:latin typeface="Neo Sans Std"/>
              </a:rPr>
              <a:t>!</a:t>
            </a:r>
            <a:endParaRPr lang="en-US" sz="3600" dirty="0"/>
          </a:p>
        </p:txBody>
      </p:sp>
      <p:sp>
        <p:nvSpPr>
          <p:cNvPr id="3" name="Content Placeholder 2"/>
          <p:cNvSpPr>
            <a:spLocks noGrp="1"/>
          </p:cNvSpPr>
          <p:nvPr>
            <p:ph idx="1"/>
          </p:nvPr>
        </p:nvSpPr>
        <p:spPr>
          <a:xfrm>
            <a:off x="467544" y="1600200"/>
            <a:ext cx="8229600" cy="4525963"/>
          </a:xfrm>
        </p:spPr>
        <p:txBody>
          <a:bodyPr>
            <a:normAutofit/>
          </a:bodyPr>
          <a:lstStyle/>
          <a:p>
            <a:r>
              <a:rPr lang="da-DK" sz="2400" dirty="0" smtClean="0"/>
              <a:t>To børn deles om en pakke med iclay (ler).</a:t>
            </a:r>
          </a:p>
        </p:txBody>
      </p:sp>
    </p:spTree>
    <p:extLst>
      <p:ext uri="{BB962C8B-B14F-4D97-AF65-F5344CB8AC3E}">
        <p14:creationId xmlns:p14="http://schemas.microsoft.com/office/powerpoint/2010/main" val="2352354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magnetfelt</a:t>
            </a:r>
            <a:endParaRPr lang="en-US" sz="3600" dirty="0"/>
          </a:p>
        </p:txBody>
      </p:sp>
      <p:sp>
        <p:nvSpPr>
          <p:cNvPr id="3" name="Pladsholder til indhold 2"/>
          <p:cNvSpPr>
            <a:spLocks noGrp="1"/>
          </p:cNvSpPr>
          <p:nvPr>
            <p:ph idx="1"/>
          </p:nvPr>
        </p:nvSpPr>
        <p:spPr>
          <a:xfrm>
            <a:off x="611560" y="1700808"/>
            <a:ext cx="8229600" cy="4608512"/>
          </a:xfrm>
        </p:spPr>
        <p:txBody>
          <a:bodyPr>
            <a:normAutofit/>
          </a:bodyPr>
          <a:lstStyle/>
          <a:p>
            <a:pPr marL="0" indent="0">
              <a:buNone/>
            </a:pPr>
            <a:r>
              <a:rPr lang="en-US" sz="3600" dirty="0" smtClean="0"/>
              <a:t>Vi </a:t>
            </a:r>
            <a:r>
              <a:rPr lang="en-US" sz="3600" dirty="0" err="1" smtClean="0"/>
              <a:t>vil</a:t>
            </a:r>
            <a:r>
              <a:rPr lang="en-US" sz="3600" dirty="0" smtClean="0"/>
              <a:t> </a:t>
            </a:r>
            <a:r>
              <a:rPr lang="en-US" sz="3600" dirty="0" err="1" smtClean="0"/>
              <a:t>gerne</a:t>
            </a:r>
            <a:r>
              <a:rPr lang="en-US" sz="3600" dirty="0" smtClean="0"/>
              <a:t> </a:t>
            </a:r>
            <a:r>
              <a:rPr lang="en-US" sz="3600" dirty="0" err="1" smtClean="0"/>
              <a:t>lære</a:t>
            </a:r>
            <a:r>
              <a:rPr lang="en-US" sz="3600" dirty="0" smtClean="0"/>
              <a:t> </a:t>
            </a:r>
            <a:r>
              <a:rPr lang="en-US" sz="3600" dirty="0" err="1" smtClean="0"/>
              <a:t>jer</a:t>
            </a:r>
            <a:r>
              <a:rPr lang="en-US" sz="3600" dirty="0" smtClean="0"/>
              <a:t> </a:t>
            </a:r>
            <a:r>
              <a:rPr lang="en-US" sz="3600" dirty="0" err="1" smtClean="0"/>
              <a:t>noget</a:t>
            </a:r>
            <a:r>
              <a:rPr lang="en-US" sz="3600" dirty="0" smtClean="0"/>
              <a:t> </a:t>
            </a:r>
            <a:r>
              <a:rPr lang="en-US" sz="3600" dirty="0" err="1" smtClean="0"/>
              <a:t>om</a:t>
            </a:r>
            <a:r>
              <a:rPr lang="en-US" sz="3600" dirty="0" smtClean="0"/>
              <a:t>:</a:t>
            </a:r>
          </a:p>
          <a:p>
            <a:pPr marL="0" indent="0">
              <a:buNone/>
            </a:pPr>
            <a:r>
              <a:rPr lang="en-US" sz="3600" dirty="0" smtClean="0"/>
              <a:t> </a:t>
            </a:r>
          </a:p>
          <a:p>
            <a:r>
              <a:rPr lang="en-US" sz="3600" dirty="0" err="1" smtClean="0"/>
              <a:t>Hvordan</a:t>
            </a:r>
            <a:r>
              <a:rPr lang="en-US" sz="3600" dirty="0" smtClean="0"/>
              <a:t> </a:t>
            </a:r>
            <a:r>
              <a:rPr lang="en-US" sz="3600" dirty="0" err="1" smtClean="0"/>
              <a:t>Jordens</a:t>
            </a:r>
            <a:r>
              <a:rPr lang="en-US" sz="3600" dirty="0" smtClean="0"/>
              <a:t> </a:t>
            </a:r>
            <a:r>
              <a:rPr lang="en-US" sz="3600" dirty="0" err="1" smtClean="0"/>
              <a:t>magnetfelt</a:t>
            </a:r>
            <a:r>
              <a:rPr lang="en-US" sz="3600" dirty="0" smtClean="0"/>
              <a:t> </a:t>
            </a:r>
            <a:r>
              <a:rPr lang="en-US" sz="3600" dirty="0" err="1" smtClean="0"/>
              <a:t>ser</a:t>
            </a:r>
            <a:r>
              <a:rPr lang="en-US" sz="3600" dirty="0" smtClean="0"/>
              <a:t> </a:t>
            </a:r>
            <a:r>
              <a:rPr lang="en-US" sz="3600" dirty="0" err="1" smtClean="0"/>
              <a:t>ud</a:t>
            </a:r>
            <a:endParaRPr lang="en-US" sz="3600" dirty="0" smtClean="0"/>
          </a:p>
          <a:p>
            <a:r>
              <a:rPr lang="en-US" sz="3600" dirty="0" err="1" smtClean="0"/>
              <a:t>Hvor</a:t>
            </a:r>
            <a:r>
              <a:rPr lang="en-US" sz="3600" dirty="0" smtClean="0"/>
              <a:t> </a:t>
            </a:r>
            <a:r>
              <a:rPr lang="en-US" sz="3600" dirty="0" err="1" smtClean="0"/>
              <a:t>magnetfeltet</a:t>
            </a:r>
            <a:r>
              <a:rPr lang="en-US" sz="3600" dirty="0" smtClean="0"/>
              <a:t> </a:t>
            </a:r>
            <a:r>
              <a:rPr lang="en-US" sz="3600" dirty="0" err="1" smtClean="0"/>
              <a:t>dannes</a:t>
            </a:r>
            <a:endParaRPr lang="en-US" sz="3600" dirty="0" smtClean="0"/>
          </a:p>
          <a:p>
            <a:r>
              <a:rPr lang="en-US" sz="3600" dirty="0" err="1" smtClean="0"/>
              <a:t>Jordens</a:t>
            </a:r>
            <a:r>
              <a:rPr lang="en-US" sz="3600" dirty="0" smtClean="0"/>
              <a:t> </a:t>
            </a:r>
            <a:r>
              <a:rPr lang="en-US" sz="3600" dirty="0" err="1" smtClean="0"/>
              <a:t>indre</a:t>
            </a:r>
            <a:r>
              <a:rPr lang="en-US" sz="3600" dirty="0" smtClean="0"/>
              <a:t> </a:t>
            </a:r>
            <a:r>
              <a:rPr lang="en-US" sz="3600" dirty="0" err="1" smtClean="0"/>
              <a:t>struktur</a:t>
            </a:r>
            <a:endParaRPr lang="en-US" sz="3600" dirty="0" smtClean="0"/>
          </a:p>
          <a:p>
            <a:pPr marL="0" indent="0">
              <a:buNone/>
            </a:pPr>
            <a:endParaRPr lang="en-US" sz="3600" dirty="0" smtClean="0"/>
          </a:p>
          <a:p>
            <a:pPr marL="0" indent="0">
              <a:buNone/>
            </a:pPr>
            <a:r>
              <a:rPr lang="en-US" sz="3600" dirty="0" err="1" smtClean="0"/>
              <a:t>Og</a:t>
            </a:r>
            <a:r>
              <a:rPr lang="en-US" sz="3600" dirty="0" smtClean="0"/>
              <a:t> </a:t>
            </a:r>
            <a:r>
              <a:rPr lang="en-US" sz="3600" dirty="0" err="1" smtClean="0"/>
              <a:t>så</a:t>
            </a:r>
            <a:r>
              <a:rPr lang="en-US" sz="3600" dirty="0" smtClean="0"/>
              <a:t> </a:t>
            </a:r>
            <a:r>
              <a:rPr lang="en-US" sz="3600" dirty="0" err="1" smtClean="0"/>
              <a:t>skal</a:t>
            </a:r>
            <a:r>
              <a:rPr lang="en-US" sz="3600" dirty="0" smtClean="0"/>
              <a:t> I lave en </a:t>
            </a:r>
            <a:r>
              <a:rPr lang="en-US" sz="3600" dirty="0" err="1" smtClean="0"/>
              <a:t>sej</a:t>
            </a:r>
            <a:r>
              <a:rPr lang="en-US" sz="3600" dirty="0" smtClean="0"/>
              <a:t> </a:t>
            </a:r>
            <a:r>
              <a:rPr lang="en-US" sz="3600" dirty="0" err="1" smtClean="0"/>
              <a:t>køleskabsmagnet</a:t>
            </a:r>
            <a:r>
              <a:rPr lang="en-US" sz="3600" dirty="0" smtClean="0"/>
              <a:t> !</a:t>
            </a:r>
            <a:endParaRPr lang="en-US" sz="4800" dirty="0"/>
          </a:p>
        </p:txBody>
      </p:sp>
    </p:spTree>
    <p:extLst>
      <p:ext uri="{BB962C8B-B14F-4D97-AF65-F5344CB8AC3E}">
        <p14:creationId xmlns:p14="http://schemas.microsoft.com/office/powerpoint/2010/main" val="1187227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Nu </a:t>
            </a:r>
            <a:r>
              <a:rPr lang="en-US" sz="3600" b="1" dirty="0" err="1" smtClean="0">
                <a:solidFill>
                  <a:schemeClr val="accent1">
                    <a:lumMod val="75000"/>
                  </a:schemeClr>
                </a:solidFill>
                <a:latin typeface="Neo Sans Std"/>
              </a:rPr>
              <a:t>skal</a:t>
            </a:r>
            <a:r>
              <a:rPr lang="en-US" sz="3600" b="1" dirty="0" smtClean="0">
                <a:solidFill>
                  <a:schemeClr val="accent1">
                    <a:lumMod val="75000"/>
                  </a:schemeClr>
                </a:solidFill>
                <a:latin typeface="Neo Sans Std"/>
              </a:rPr>
              <a:t> vi </a:t>
            </a:r>
            <a:r>
              <a:rPr lang="en-US" sz="3600" b="1" dirty="0" err="1" smtClean="0">
                <a:solidFill>
                  <a:schemeClr val="accent1">
                    <a:lumMod val="75000"/>
                  </a:schemeClr>
                </a:solidFill>
                <a:latin typeface="Neo Sans Std"/>
              </a:rPr>
              <a:t>være</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kreative</a:t>
            </a:r>
            <a:r>
              <a:rPr lang="en-US" sz="3600" b="1" dirty="0" smtClean="0">
                <a:solidFill>
                  <a:schemeClr val="accent1">
                    <a:lumMod val="75000"/>
                  </a:schemeClr>
                </a:solidFill>
                <a:latin typeface="Neo Sans Std"/>
              </a:rPr>
              <a:t>!</a:t>
            </a:r>
            <a:endParaRPr lang="en-US" sz="3600" dirty="0"/>
          </a:p>
        </p:txBody>
      </p:sp>
      <p:sp>
        <p:nvSpPr>
          <p:cNvPr id="3" name="Content Placeholder 2"/>
          <p:cNvSpPr>
            <a:spLocks noGrp="1"/>
          </p:cNvSpPr>
          <p:nvPr>
            <p:ph idx="1"/>
          </p:nvPr>
        </p:nvSpPr>
        <p:spPr>
          <a:xfrm>
            <a:off x="467544" y="1600200"/>
            <a:ext cx="8229600" cy="4525963"/>
          </a:xfrm>
        </p:spPr>
        <p:txBody>
          <a:bodyPr>
            <a:normAutofit/>
          </a:bodyPr>
          <a:lstStyle/>
          <a:p>
            <a:r>
              <a:rPr lang="da-DK" sz="2400" dirty="0" smtClean="0"/>
              <a:t>To børn deler på en pakke med iclay (ler).</a:t>
            </a:r>
          </a:p>
          <a:p>
            <a:r>
              <a:rPr lang="da-DK" sz="2400" dirty="0" smtClean="0">
                <a:solidFill>
                  <a:srgbClr val="0070C0"/>
                </a:solidFill>
              </a:rPr>
              <a:t>Gem blå og grøn til det yderste lag (skorpen).</a:t>
            </a:r>
          </a:p>
          <a:p>
            <a:endParaRPr lang="da-DK" sz="2400" dirty="0"/>
          </a:p>
        </p:txBody>
      </p:sp>
    </p:spTree>
    <p:extLst>
      <p:ext uri="{BB962C8B-B14F-4D97-AF65-F5344CB8AC3E}">
        <p14:creationId xmlns:p14="http://schemas.microsoft.com/office/powerpoint/2010/main" val="2731818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Nu </a:t>
            </a:r>
            <a:r>
              <a:rPr lang="en-US" sz="3600" b="1" dirty="0" err="1" smtClean="0">
                <a:solidFill>
                  <a:schemeClr val="accent1">
                    <a:lumMod val="75000"/>
                  </a:schemeClr>
                </a:solidFill>
                <a:latin typeface="Neo Sans Std"/>
              </a:rPr>
              <a:t>skal</a:t>
            </a:r>
            <a:r>
              <a:rPr lang="en-US" sz="3600" b="1" dirty="0" smtClean="0">
                <a:solidFill>
                  <a:schemeClr val="accent1">
                    <a:lumMod val="75000"/>
                  </a:schemeClr>
                </a:solidFill>
                <a:latin typeface="Neo Sans Std"/>
              </a:rPr>
              <a:t> vi </a:t>
            </a:r>
            <a:r>
              <a:rPr lang="en-US" sz="3600" b="1" dirty="0" err="1" smtClean="0">
                <a:solidFill>
                  <a:schemeClr val="accent1">
                    <a:lumMod val="75000"/>
                  </a:schemeClr>
                </a:solidFill>
                <a:latin typeface="Neo Sans Std"/>
              </a:rPr>
              <a:t>være</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kreative</a:t>
            </a:r>
            <a:r>
              <a:rPr lang="en-US" sz="3600" b="1" dirty="0" smtClean="0">
                <a:solidFill>
                  <a:schemeClr val="accent1">
                    <a:lumMod val="75000"/>
                  </a:schemeClr>
                </a:solidFill>
                <a:latin typeface="Neo Sans Std"/>
              </a:rPr>
              <a:t>!</a:t>
            </a:r>
            <a:endParaRPr lang="en-US" sz="3600" dirty="0"/>
          </a:p>
        </p:txBody>
      </p:sp>
      <p:sp>
        <p:nvSpPr>
          <p:cNvPr id="3" name="Content Placeholder 2"/>
          <p:cNvSpPr>
            <a:spLocks noGrp="1"/>
          </p:cNvSpPr>
          <p:nvPr>
            <p:ph idx="1"/>
          </p:nvPr>
        </p:nvSpPr>
        <p:spPr>
          <a:xfrm>
            <a:off x="467544" y="1600200"/>
            <a:ext cx="8229600" cy="4525963"/>
          </a:xfrm>
        </p:spPr>
        <p:txBody>
          <a:bodyPr>
            <a:normAutofit/>
          </a:bodyPr>
          <a:lstStyle/>
          <a:p>
            <a:r>
              <a:rPr lang="da-DK" sz="2400" dirty="0" smtClean="0"/>
              <a:t>To børn deler på en pakke med iclay (ler).</a:t>
            </a:r>
          </a:p>
          <a:p>
            <a:r>
              <a:rPr lang="da-DK" sz="2400" dirty="0" smtClean="0">
                <a:solidFill>
                  <a:srgbClr val="0070C0"/>
                </a:solidFill>
              </a:rPr>
              <a:t>Gem blå og grøn til det yderste lag: skorpen.</a:t>
            </a:r>
          </a:p>
          <a:p>
            <a:r>
              <a:rPr lang="da-DK" sz="2400" dirty="0" smtClean="0">
                <a:solidFill>
                  <a:srgbClr val="C00000"/>
                </a:solidFill>
              </a:rPr>
              <a:t>Bestem selv, hvilken farve jeres indre kerne, ydre kerne og kappe skal have. </a:t>
            </a:r>
          </a:p>
        </p:txBody>
      </p:sp>
    </p:spTree>
    <p:extLst>
      <p:ext uri="{BB962C8B-B14F-4D97-AF65-F5344CB8AC3E}">
        <p14:creationId xmlns:p14="http://schemas.microsoft.com/office/powerpoint/2010/main" val="2731818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Nu </a:t>
            </a:r>
            <a:r>
              <a:rPr lang="en-US" sz="3600" b="1" dirty="0" err="1" smtClean="0">
                <a:solidFill>
                  <a:schemeClr val="accent1">
                    <a:lumMod val="75000"/>
                  </a:schemeClr>
                </a:solidFill>
                <a:latin typeface="Neo Sans Std"/>
              </a:rPr>
              <a:t>skal</a:t>
            </a:r>
            <a:r>
              <a:rPr lang="en-US" sz="3600" b="1" dirty="0" smtClean="0">
                <a:solidFill>
                  <a:schemeClr val="accent1">
                    <a:lumMod val="75000"/>
                  </a:schemeClr>
                </a:solidFill>
                <a:latin typeface="Neo Sans Std"/>
              </a:rPr>
              <a:t> vi </a:t>
            </a:r>
            <a:r>
              <a:rPr lang="en-US" sz="3600" b="1" dirty="0" err="1" smtClean="0">
                <a:solidFill>
                  <a:schemeClr val="accent1">
                    <a:lumMod val="75000"/>
                  </a:schemeClr>
                </a:solidFill>
                <a:latin typeface="Neo Sans Std"/>
              </a:rPr>
              <a:t>være</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kreative</a:t>
            </a:r>
            <a:r>
              <a:rPr lang="en-US" sz="3600" b="1" dirty="0" smtClean="0">
                <a:solidFill>
                  <a:schemeClr val="accent1">
                    <a:lumMod val="75000"/>
                  </a:schemeClr>
                </a:solidFill>
                <a:latin typeface="Neo Sans Std"/>
              </a:rPr>
              <a:t>!</a:t>
            </a:r>
            <a:endParaRPr lang="en-US" sz="3600" dirty="0"/>
          </a:p>
        </p:txBody>
      </p:sp>
      <p:sp>
        <p:nvSpPr>
          <p:cNvPr id="3" name="Content Placeholder 2"/>
          <p:cNvSpPr>
            <a:spLocks noGrp="1"/>
          </p:cNvSpPr>
          <p:nvPr>
            <p:ph idx="1"/>
          </p:nvPr>
        </p:nvSpPr>
        <p:spPr>
          <a:xfrm>
            <a:off x="467544" y="1600200"/>
            <a:ext cx="8229600" cy="4525963"/>
          </a:xfrm>
        </p:spPr>
        <p:txBody>
          <a:bodyPr>
            <a:normAutofit/>
          </a:bodyPr>
          <a:lstStyle/>
          <a:p>
            <a:r>
              <a:rPr lang="da-DK" sz="2400" dirty="0" smtClean="0"/>
              <a:t>To børn deler på en pakke med iclay (ler).</a:t>
            </a:r>
          </a:p>
          <a:p>
            <a:r>
              <a:rPr lang="da-DK" sz="2400" dirty="0" smtClean="0">
                <a:solidFill>
                  <a:srgbClr val="0070C0"/>
                </a:solidFill>
              </a:rPr>
              <a:t>Gem blå og grøn til det yderste lag: skorpen.</a:t>
            </a:r>
          </a:p>
          <a:p>
            <a:r>
              <a:rPr lang="da-DK" sz="2400" dirty="0" smtClean="0">
                <a:solidFill>
                  <a:srgbClr val="C00000"/>
                </a:solidFill>
              </a:rPr>
              <a:t>Bestem selv vilken farve jeres indre kerne, ydre kerne og kappe skal have. </a:t>
            </a:r>
          </a:p>
          <a:p>
            <a:r>
              <a:rPr lang="da-DK" sz="2400" dirty="0" smtClean="0">
                <a:solidFill>
                  <a:schemeClr val="accent3">
                    <a:lumMod val="50000"/>
                  </a:schemeClr>
                </a:solidFill>
              </a:rPr>
              <a:t>Husk, at den indre og den ydre kerne tilsammen skal være ca. lige så stor som magneten.</a:t>
            </a:r>
          </a:p>
        </p:txBody>
      </p:sp>
    </p:spTree>
    <p:extLst>
      <p:ext uri="{BB962C8B-B14F-4D97-AF65-F5344CB8AC3E}">
        <p14:creationId xmlns:p14="http://schemas.microsoft.com/office/powerpoint/2010/main" val="2731818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Nu </a:t>
            </a:r>
            <a:r>
              <a:rPr lang="en-US" sz="3600" b="1" dirty="0" err="1" smtClean="0">
                <a:solidFill>
                  <a:schemeClr val="accent1">
                    <a:lumMod val="75000"/>
                  </a:schemeClr>
                </a:solidFill>
                <a:latin typeface="Neo Sans Std"/>
              </a:rPr>
              <a:t>skal</a:t>
            </a:r>
            <a:r>
              <a:rPr lang="en-US" sz="3600" b="1" dirty="0" smtClean="0">
                <a:solidFill>
                  <a:schemeClr val="accent1">
                    <a:lumMod val="75000"/>
                  </a:schemeClr>
                </a:solidFill>
                <a:latin typeface="Neo Sans Std"/>
              </a:rPr>
              <a:t> vi </a:t>
            </a:r>
            <a:r>
              <a:rPr lang="en-US" sz="3600" b="1" dirty="0" err="1" smtClean="0">
                <a:solidFill>
                  <a:schemeClr val="accent1">
                    <a:lumMod val="75000"/>
                  </a:schemeClr>
                </a:solidFill>
                <a:latin typeface="Neo Sans Std"/>
              </a:rPr>
              <a:t>være</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kreative</a:t>
            </a:r>
            <a:r>
              <a:rPr lang="en-US" sz="3600" b="1" dirty="0" smtClean="0">
                <a:solidFill>
                  <a:schemeClr val="accent1">
                    <a:lumMod val="75000"/>
                  </a:schemeClr>
                </a:solidFill>
                <a:latin typeface="Neo Sans Std"/>
              </a:rPr>
              <a:t>!</a:t>
            </a:r>
            <a:endParaRPr lang="en-US" sz="3600" dirty="0"/>
          </a:p>
        </p:txBody>
      </p:sp>
      <p:sp>
        <p:nvSpPr>
          <p:cNvPr id="3" name="Content Placeholder 2"/>
          <p:cNvSpPr>
            <a:spLocks noGrp="1"/>
          </p:cNvSpPr>
          <p:nvPr>
            <p:ph idx="1"/>
          </p:nvPr>
        </p:nvSpPr>
        <p:spPr>
          <a:xfrm>
            <a:off x="467544" y="1600200"/>
            <a:ext cx="8229600" cy="4525963"/>
          </a:xfrm>
        </p:spPr>
        <p:txBody>
          <a:bodyPr>
            <a:normAutofit/>
          </a:bodyPr>
          <a:lstStyle/>
          <a:p>
            <a:r>
              <a:rPr lang="da-DK" sz="2400" dirty="0" smtClean="0"/>
              <a:t>To børn deler på en pakke med iclay (ler).</a:t>
            </a:r>
          </a:p>
          <a:p>
            <a:r>
              <a:rPr lang="da-DK" sz="2400" dirty="0" smtClean="0">
                <a:solidFill>
                  <a:srgbClr val="0070C0"/>
                </a:solidFill>
              </a:rPr>
              <a:t>Gem blå og grøn til det yderste lag: skorpen.</a:t>
            </a:r>
          </a:p>
          <a:p>
            <a:r>
              <a:rPr lang="da-DK" sz="2400" dirty="0" smtClean="0">
                <a:solidFill>
                  <a:srgbClr val="C00000"/>
                </a:solidFill>
              </a:rPr>
              <a:t>Bestem selv vilken farve jeres indre kerne, ydre kerne og kappe skal have. </a:t>
            </a:r>
            <a:endParaRPr lang="da-DK" sz="2400" dirty="0">
              <a:solidFill>
                <a:srgbClr val="C00000"/>
              </a:solidFill>
            </a:endParaRPr>
          </a:p>
          <a:p>
            <a:r>
              <a:rPr lang="da-DK" sz="2400" dirty="0" smtClean="0">
                <a:solidFill>
                  <a:schemeClr val="accent3">
                    <a:lumMod val="50000"/>
                  </a:schemeClr>
                </a:solidFill>
              </a:rPr>
              <a:t>Husk at den indre og den ydre kerne tilsammen skal være ca lige så stor som magneten.</a:t>
            </a:r>
          </a:p>
          <a:p>
            <a:r>
              <a:rPr lang="da-DK" sz="2400" dirty="0" smtClean="0">
                <a:solidFill>
                  <a:schemeClr val="accent6">
                    <a:lumMod val="75000"/>
                  </a:schemeClr>
                </a:solidFill>
              </a:rPr>
              <a:t>Brug ca. </a:t>
            </a:r>
            <a:r>
              <a:rPr lang="da-DK" sz="2400" dirty="0">
                <a:solidFill>
                  <a:schemeClr val="accent6">
                    <a:lumMod val="75000"/>
                  </a:schemeClr>
                </a:solidFill>
              </a:rPr>
              <a:t>6 </a:t>
            </a:r>
            <a:r>
              <a:rPr lang="da-DK" sz="2400" dirty="0" smtClean="0">
                <a:solidFill>
                  <a:schemeClr val="accent6">
                    <a:lumMod val="75000"/>
                  </a:schemeClr>
                </a:solidFill>
              </a:rPr>
              <a:t>piberensere til magnetfeltlinierne. Sæt dem fast ved at trykke dem ned ved </a:t>
            </a:r>
            <a:r>
              <a:rPr lang="da-DK" sz="2400" dirty="0">
                <a:solidFill>
                  <a:schemeClr val="accent6">
                    <a:lumMod val="75000"/>
                  </a:schemeClr>
                </a:solidFill>
              </a:rPr>
              <a:t>n</a:t>
            </a:r>
            <a:r>
              <a:rPr lang="da-DK" sz="2400" dirty="0" smtClean="0">
                <a:solidFill>
                  <a:schemeClr val="accent6">
                    <a:lumMod val="75000"/>
                  </a:schemeClr>
                </a:solidFill>
              </a:rPr>
              <a:t>ordpolen og sydpolen.</a:t>
            </a:r>
          </a:p>
        </p:txBody>
      </p:sp>
    </p:spTree>
    <p:extLst>
      <p:ext uri="{BB962C8B-B14F-4D97-AF65-F5344CB8AC3E}">
        <p14:creationId xmlns:p14="http://schemas.microsoft.com/office/powerpoint/2010/main" val="2731818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a:t>
            </a:r>
            <a:endParaRPr lang="en-US" sz="3600" dirty="0"/>
          </a:p>
        </p:txBody>
      </p:sp>
      <p:sp>
        <p:nvSpPr>
          <p:cNvPr id="3" name="Content Placeholder 2"/>
          <p:cNvSpPr>
            <a:spLocks noGrp="1"/>
          </p:cNvSpPr>
          <p:nvPr>
            <p:ph idx="1"/>
          </p:nvPr>
        </p:nvSpPr>
        <p:spPr>
          <a:xfrm>
            <a:off x="467544" y="1600200"/>
            <a:ext cx="8229600" cy="4525963"/>
          </a:xfrm>
        </p:spPr>
        <p:txBody>
          <a:bodyPr>
            <a:normAutofit/>
          </a:bodyPr>
          <a:lstStyle/>
          <a:p>
            <a:r>
              <a:rPr lang="da-DK" sz="2400" dirty="0" smtClean="0"/>
              <a:t>To børn deler på en pakke med iclay (ler).</a:t>
            </a:r>
          </a:p>
          <a:p>
            <a:r>
              <a:rPr lang="da-DK" sz="2400" dirty="0" smtClean="0">
                <a:solidFill>
                  <a:srgbClr val="0070C0"/>
                </a:solidFill>
              </a:rPr>
              <a:t>Gem blå og grøn til det yderste lag: skorpen.</a:t>
            </a:r>
          </a:p>
          <a:p>
            <a:r>
              <a:rPr lang="da-DK" sz="2400" dirty="0" smtClean="0">
                <a:solidFill>
                  <a:srgbClr val="C00000"/>
                </a:solidFill>
              </a:rPr>
              <a:t>Bestem selv vilken farve jeres indre kerne, ydre kerne og kappe skal have. </a:t>
            </a:r>
          </a:p>
          <a:p>
            <a:r>
              <a:rPr lang="da-DK" sz="2400" dirty="0" smtClean="0">
                <a:solidFill>
                  <a:schemeClr val="accent3">
                    <a:lumMod val="50000"/>
                  </a:schemeClr>
                </a:solidFill>
              </a:rPr>
              <a:t>Husk at den indre og den ydre kerne tilsammen skal være ca lige så stor som magneten.</a:t>
            </a:r>
          </a:p>
          <a:p>
            <a:r>
              <a:rPr lang="da-DK" sz="2400" dirty="0" smtClean="0">
                <a:solidFill>
                  <a:schemeClr val="accent6">
                    <a:lumMod val="75000"/>
                  </a:schemeClr>
                </a:solidFill>
              </a:rPr>
              <a:t>Brug ca. </a:t>
            </a:r>
            <a:r>
              <a:rPr lang="da-DK" sz="2400" dirty="0">
                <a:solidFill>
                  <a:schemeClr val="accent6">
                    <a:lumMod val="75000"/>
                  </a:schemeClr>
                </a:solidFill>
              </a:rPr>
              <a:t>6 </a:t>
            </a:r>
            <a:r>
              <a:rPr lang="da-DK" sz="2400" dirty="0" smtClean="0">
                <a:solidFill>
                  <a:schemeClr val="accent6">
                    <a:lumMod val="75000"/>
                  </a:schemeClr>
                </a:solidFill>
              </a:rPr>
              <a:t>piberenser til magnetfeltlinierne. Set dem fast ved at trykke dem ned ved nordpolen og sydpolen.</a:t>
            </a:r>
          </a:p>
          <a:p>
            <a:r>
              <a:rPr lang="da-DK" sz="2400" dirty="0" smtClean="0">
                <a:solidFill>
                  <a:srgbClr val="7030A0"/>
                </a:solidFill>
              </a:rPr>
              <a:t>Når I er færdige, hjælper jeres lærer jer med at lime en magnet fast på jeres model. </a:t>
            </a:r>
          </a:p>
          <a:p>
            <a:endParaRPr lang="da-DK" sz="2400" dirty="0"/>
          </a:p>
        </p:txBody>
      </p:sp>
    </p:spTree>
    <p:extLst>
      <p:ext uri="{BB962C8B-B14F-4D97-AF65-F5344CB8AC3E}">
        <p14:creationId xmlns:p14="http://schemas.microsoft.com/office/powerpoint/2010/main" val="3226278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a:t>
            </a:r>
            <a:endParaRPr lang="en-US" sz="3600" dirty="0"/>
          </a:p>
        </p:txBody>
      </p:sp>
      <p:pic>
        <p:nvPicPr>
          <p:cNvPr id="5" name="Picture 2" descr="Y:\BU_temp\final\20130928_041454.jpg"/>
          <p:cNvPicPr>
            <a:picLocks noGrp="1" noChangeAspect="1" noChangeArrowheads="1"/>
          </p:cNvPicPr>
          <p:nvPr>
            <p:ph idx="1"/>
          </p:nvPr>
        </p:nvPicPr>
        <p:blipFill>
          <a:blip r:embed="rId2" cstate="screen">
            <a:extLst>
              <a:ext uri="{28A0092B-C50C-407E-A947-70E740481C1C}">
                <a14:useLocalDpi xmlns:a14="http://schemas.microsoft.com/office/drawing/2010/main"/>
              </a:ext>
            </a:extLst>
          </a:blip>
          <a:srcRect/>
          <a:stretch>
            <a:fillRect/>
          </a:stretch>
        </p:blipFill>
        <p:spPr bwMode="auto">
          <a:xfrm>
            <a:off x="560035" y="1600200"/>
            <a:ext cx="804615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177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a:t>
            </a:r>
            <a:endParaRPr lang="en-US" sz="3600" dirty="0"/>
          </a:p>
        </p:txBody>
      </p:sp>
      <p:sp>
        <p:nvSpPr>
          <p:cNvPr id="3" name="Content Placeholder 2"/>
          <p:cNvSpPr>
            <a:spLocks noGrp="1"/>
          </p:cNvSpPr>
          <p:nvPr>
            <p:ph idx="1"/>
          </p:nvPr>
        </p:nvSpPr>
        <p:spPr>
          <a:xfrm>
            <a:off x="467544" y="1600200"/>
            <a:ext cx="8229600" cy="4525963"/>
          </a:xfrm>
        </p:spPr>
        <p:txBody>
          <a:bodyPr/>
          <a:lstStyle/>
          <a:p>
            <a:endParaRPr lang="da-DK" dirty="0"/>
          </a:p>
        </p:txBody>
      </p:sp>
      <p:pic>
        <p:nvPicPr>
          <p:cNvPr id="4099" name="Picture 3" descr="Y:\BU_temp\final\20130928_041416.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11560" y="1700808"/>
            <a:ext cx="7808868"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28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latin typeface="Neo Sans Std"/>
            </a:endParaRPr>
          </a:p>
        </p:txBody>
      </p:sp>
      <p:sp>
        <p:nvSpPr>
          <p:cNvPr id="3" name="Pladsholder til indhold 2"/>
          <p:cNvSpPr>
            <a:spLocks noGrp="1"/>
          </p:cNvSpPr>
          <p:nvPr>
            <p:ph idx="1"/>
          </p:nvPr>
        </p:nvSpPr>
        <p:spPr>
          <a:xfrm>
            <a:off x="457200" y="2982652"/>
            <a:ext cx="8229600" cy="892696"/>
          </a:xfrm>
        </p:spPr>
        <p:txBody>
          <a:bodyPr>
            <a:normAutofit/>
          </a:bodyPr>
          <a:lstStyle/>
          <a:p>
            <a:pPr marL="0" indent="0" algn="ctr">
              <a:buNone/>
            </a:pPr>
            <a:r>
              <a:rPr lang="en-US" sz="4000" dirty="0" smtClean="0"/>
              <a:t>…men </a:t>
            </a:r>
            <a:r>
              <a:rPr lang="en-US" sz="4000" dirty="0" err="1" smtClean="0"/>
              <a:t>hvad</a:t>
            </a:r>
            <a:r>
              <a:rPr lang="en-US" sz="4000" dirty="0" smtClean="0"/>
              <a:t> </a:t>
            </a:r>
            <a:r>
              <a:rPr lang="en-US" sz="4000" dirty="0" err="1" smtClean="0"/>
              <a:t>er</a:t>
            </a:r>
            <a:r>
              <a:rPr lang="en-US" sz="4000" dirty="0" smtClean="0"/>
              <a:t> et </a:t>
            </a:r>
            <a:r>
              <a:rPr lang="en-US" sz="4000" dirty="0" err="1" smtClean="0"/>
              <a:t>magnetfelt</a:t>
            </a:r>
            <a:r>
              <a:rPr lang="en-US" sz="4000" dirty="0" smtClean="0"/>
              <a:t>?</a:t>
            </a:r>
            <a:endParaRPr lang="en-US" sz="4000" dirty="0"/>
          </a:p>
        </p:txBody>
      </p:sp>
    </p:spTree>
    <p:extLst>
      <p:ext uri="{BB962C8B-B14F-4D97-AF65-F5344CB8AC3E}">
        <p14:creationId xmlns:p14="http://schemas.microsoft.com/office/powerpoint/2010/main" val="2155978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latin typeface="Neo Sans Std"/>
            </a:endParaRPr>
          </a:p>
        </p:txBody>
      </p:sp>
      <p:sp>
        <p:nvSpPr>
          <p:cNvPr id="3" name="Pladsholder til indhold 2"/>
          <p:cNvSpPr>
            <a:spLocks noGrp="1"/>
          </p:cNvSpPr>
          <p:nvPr>
            <p:ph idx="1"/>
          </p:nvPr>
        </p:nvSpPr>
        <p:spPr>
          <a:xfrm>
            <a:off x="457200" y="2442592"/>
            <a:ext cx="8229600" cy="1972816"/>
          </a:xfrm>
        </p:spPr>
        <p:txBody>
          <a:bodyPr/>
          <a:lstStyle/>
          <a:p>
            <a:pPr marL="0" indent="0" algn="ctr">
              <a:buNone/>
            </a:pPr>
            <a:r>
              <a:rPr lang="da-DK" sz="4000" dirty="0" smtClean="0"/>
              <a:t>Et </a:t>
            </a:r>
            <a:r>
              <a:rPr lang="da-DK" sz="4000" dirty="0"/>
              <a:t>magnetfelt er en slags usynlig </a:t>
            </a:r>
            <a:r>
              <a:rPr lang="da-DK" sz="4000" dirty="0" smtClean="0"/>
              <a:t>kraft, </a:t>
            </a:r>
            <a:r>
              <a:rPr lang="da-DK" sz="4000" dirty="0"/>
              <a:t>der </a:t>
            </a:r>
            <a:r>
              <a:rPr lang="da-DK" sz="4000" dirty="0" smtClean="0"/>
              <a:t>kan påvirke materialer </a:t>
            </a:r>
            <a:r>
              <a:rPr lang="da-DK" sz="4000" dirty="0"/>
              <a:t>i </a:t>
            </a:r>
            <a:r>
              <a:rPr lang="da-DK" sz="4000" dirty="0" smtClean="0"/>
              <a:t>sine omgivelser.</a:t>
            </a:r>
            <a:endParaRPr lang="da-DK" sz="4000" dirty="0"/>
          </a:p>
          <a:p>
            <a:pPr marL="0" indent="0" algn="just">
              <a:buNone/>
            </a:pPr>
            <a:endParaRPr lang="en-US" dirty="0"/>
          </a:p>
        </p:txBody>
      </p:sp>
    </p:spTree>
    <p:extLst>
      <p:ext uri="{BB962C8B-B14F-4D97-AF65-F5344CB8AC3E}">
        <p14:creationId xmlns:p14="http://schemas.microsoft.com/office/powerpoint/2010/main" val="279065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latin typeface="Neo Sans Std"/>
            </a:endParaRPr>
          </a:p>
        </p:txBody>
      </p:sp>
      <p:sp>
        <p:nvSpPr>
          <p:cNvPr id="3" name="Pladsholder til indhold 2"/>
          <p:cNvSpPr>
            <a:spLocks noGrp="1"/>
          </p:cNvSpPr>
          <p:nvPr>
            <p:ph idx="1"/>
          </p:nvPr>
        </p:nvSpPr>
        <p:spPr>
          <a:xfrm>
            <a:off x="457200" y="3090664"/>
            <a:ext cx="8229600" cy="676672"/>
          </a:xfrm>
        </p:spPr>
        <p:txBody>
          <a:bodyPr>
            <a:normAutofit lnSpcReduction="10000"/>
          </a:bodyPr>
          <a:lstStyle/>
          <a:p>
            <a:pPr marL="0" indent="0" algn="ctr">
              <a:buNone/>
            </a:pPr>
            <a:r>
              <a:rPr lang="en-US" sz="4000" dirty="0" smtClean="0"/>
              <a:t>…men </a:t>
            </a:r>
            <a:r>
              <a:rPr lang="en-US" sz="4000" dirty="0" err="1" smtClean="0"/>
              <a:t>hvordan</a:t>
            </a:r>
            <a:r>
              <a:rPr lang="en-US" sz="4000" dirty="0" smtClean="0"/>
              <a:t> </a:t>
            </a:r>
            <a:r>
              <a:rPr lang="en-US" sz="4000" dirty="0" err="1" smtClean="0"/>
              <a:t>ser</a:t>
            </a:r>
            <a:r>
              <a:rPr lang="en-US" sz="4000" dirty="0" smtClean="0"/>
              <a:t> </a:t>
            </a:r>
            <a:r>
              <a:rPr lang="en-US" sz="4000" dirty="0" err="1" smtClean="0"/>
              <a:t>det</a:t>
            </a:r>
            <a:r>
              <a:rPr lang="en-US" sz="4000" dirty="0" smtClean="0"/>
              <a:t> </a:t>
            </a:r>
            <a:r>
              <a:rPr lang="en-US" sz="4000" dirty="0" err="1" smtClean="0"/>
              <a:t>ud</a:t>
            </a:r>
            <a:r>
              <a:rPr lang="en-US" sz="4000" dirty="0" smtClean="0"/>
              <a:t>?</a:t>
            </a:r>
          </a:p>
          <a:p>
            <a:pPr marL="0" indent="0" algn="just">
              <a:buNone/>
            </a:pPr>
            <a:endParaRPr lang="en-US" sz="2400" dirty="0"/>
          </a:p>
          <a:p>
            <a:pPr marL="0" indent="0" algn="just">
              <a:buNone/>
            </a:pPr>
            <a:endParaRPr lang="en-US" dirty="0"/>
          </a:p>
        </p:txBody>
      </p:sp>
    </p:spTree>
    <p:extLst>
      <p:ext uri="{BB962C8B-B14F-4D97-AF65-F5344CB8AC3E}">
        <p14:creationId xmlns:p14="http://schemas.microsoft.com/office/powerpoint/2010/main" val="29424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latin typeface="Neo Sans Std"/>
            </a:endParaRPr>
          </a:p>
        </p:txBody>
      </p:sp>
      <p:sp>
        <p:nvSpPr>
          <p:cNvPr id="3" name="Pladsholder til indhold 2"/>
          <p:cNvSpPr>
            <a:spLocks noGrp="1"/>
          </p:cNvSpPr>
          <p:nvPr>
            <p:ph idx="1"/>
          </p:nvPr>
        </p:nvSpPr>
        <p:spPr>
          <a:xfrm>
            <a:off x="457200" y="1650504"/>
            <a:ext cx="8229600" cy="3556992"/>
          </a:xfrm>
        </p:spPr>
        <p:txBody>
          <a:bodyPr/>
          <a:lstStyle/>
          <a:p>
            <a:pPr marL="0" indent="0" algn="ctr">
              <a:buNone/>
            </a:pPr>
            <a:r>
              <a:rPr lang="da-DK" sz="4000" dirty="0" smtClean="0"/>
              <a:t>Det er usynligt,</a:t>
            </a:r>
          </a:p>
          <a:p>
            <a:pPr marL="0" indent="0" algn="ctr">
              <a:buNone/>
            </a:pPr>
            <a:r>
              <a:rPr lang="da-DK" sz="4000" dirty="0" smtClean="0"/>
              <a:t>så </a:t>
            </a:r>
            <a:r>
              <a:rPr lang="da-DK" sz="4000" dirty="0"/>
              <a:t>man kan faktiskt ikke se </a:t>
            </a:r>
            <a:r>
              <a:rPr lang="da-DK" sz="4000" dirty="0" smtClean="0"/>
              <a:t>det!</a:t>
            </a:r>
          </a:p>
          <a:p>
            <a:pPr marL="0" indent="0" algn="ctr">
              <a:buNone/>
            </a:pPr>
            <a:endParaRPr lang="da-DK" sz="4000" dirty="0"/>
          </a:p>
          <a:p>
            <a:pPr marL="0" indent="0" algn="ctr">
              <a:buNone/>
            </a:pPr>
            <a:r>
              <a:rPr lang="da-DK" sz="4000" dirty="0" smtClean="0"/>
              <a:t>Men </a:t>
            </a:r>
            <a:r>
              <a:rPr lang="da-DK" sz="4000" dirty="0"/>
              <a:t>man kan måle sig frem for at </a:t>
            </a:r>
            <a:r>
              <a:rPr lang="da-DK" sz="4000" dirty="0" smtClean="0"/>
              <a:t>vide, hvilken form magnetfeltet har.</a:t>
            </a:r>
            <a:endParaRPr lang="en-US" sz="4000" dirty="0"/>
          </a:p>
          <a:p>
            <a:pPr marL="0" indent="0" algn="just">
              <a:buNone/>
            </a:pPr>
            <a:endParaRPr lang="en-US" dirty="0"/>
          </a:p>
        </p:txBody>
      </p:sp>
    </p:spTree>
    <p:extLst>
      <p:ext uri="{BB962C8B-B14F-4D97-AF65-F5344CB8AC3E}">
        <p14:creationId xmlns:p14="http://schemas.microsoft.com/office/powerpoint/2010/main" val="123064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Stavmagnetens</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magnetfelt</a:t>
            </a:r>
            <a:endParaRPr lang="en-US" sz="3600" dirty="0">
              <a:latin typeface="Neo Sans Std"/>
            </a:endParaRPr>
          </a:p>
        </p:txBody>
      </p:sp>
      <p:sp>
        <p:nvSpPr>
          <p:cNvPr id="3" name="Pladsholder til indhold 2"/>
          <p:cNvSpPr>
            <a:spLocks noGrp="1"/>
          </p:cNvSpPr>
          <p:nvPr>
            <p:ph idx="1"/>
          </p:nvPr>
        </p:nvSpPr>
        <p:spPr/>
        <p:txBody>
          <a:bodyPr>
            <a:normAutofit/>
          </a:bodyPr>
          <a:lstStyle/>
          <a:p>
            <a:pPr marL="0" indent="0">
              <a:buNone/>
            </a:pPr>
            <a:r>
              <a:rPr lang="da-DK" sz="2400" dirty="0" smtClean="0"/>
              <a:t> </a:t>
            </a:r>
          </a:p>
          <a:p>
            <a:pPr marL="0" indent="0">
              <a:buNone/>
            </a:pPr>
            <a:r>
              <a:rPr lang="da-DK" sz="2800" dirty="0" smtClean="0"/>
              <a:t>Formen </a:t>
            </a:r>
            <a:r>
              <a:rPr lang="da-DK" sz="2800" dirty="0"/>
              <a:t>på Jordens </a:t>
            </a:r>
            <a:r>
              <a:rPr lang="da-DK" sz="2800" dirty="0" smtClean="0"/>
              <a:t>magnetfelt </a:t>
            </a:r>
          </a:p>
          <a:p>
            <a:pPr marL="0" indent="0">
              <a:buNone/>
            </a:pPr>
            <a:r>
              <a:rPr lang="da-DK" sz="2800" dirty="0" smtClean="0"/>
              <a:t>minder </a:t>
            </a:r>
            <a:r>
              <a:rPr lang="da-DK" sz="2800" dirty="0"/>
              <a:t>lidt om </a:t>
            </a:r>
            <a:r>
              <a:rPr lang="da-DK" sz="2800" dirty="0" smtClean="0"/>
              <a:t>formen på </a:t>
            </a:r>
          </a:p>
          <a:p>
            <a:pPr marL="0" indent="0">
              <a:buNone/>
            </a:pPr>
            <a:r>
              <a:rPr lang="da-DK" sz="2800" dirty="0" smtClean="0"/>
              <a:t>stavmagnetens </a:t>
            </a:r>
            <a:r>
              <a:rPr lang="da-DK" sz="2800" dirty="0"/>
              <a:t>magnetfelt.</a:t>
            </a:r>
            <a:endParaRPr lang="en-US" sz="2800" dirty="0"/>
          </a:p>
        </p:txBody>
      </p:sp>
      <p:pic>
        <p:nvPicPr>
          <p:cNvPr id="4" name="Picture 2" descr="C:\uppgifter\barnens_universitet\final\bild.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rot="5400000">
            <a:off x="4537969" y="2530877"/>
            <a:ext cx="4464497" cy="2660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461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Stavmagnetens</a:t>
            </a:r>
            <a:r>
              <a:rPr lang="en-US" sz="3600" b="1" dirty="0" smtClean="0">
                <a:solidFill>
                  <a:schemeClr val="accent1">
                    <a:lumMod val="75000"/>
                  </a:schemeClr>
                </a:solidFill>
                <a:latin typeface="Neo Sans Std"/>
              </a:rPr>
              <a:t> </a:t>
            </a:r>
            <a:r>
              <a:rPr lang="en-US" sz="3600" b="1" dirty="0" err="1">
                <a:solidFill>
                  <a:schemeClr val="accent1">
                    <a:lumMod val="75000"/>
                  </a:schemeClr>
                </a:solidFill>
                <a:latin typeface="Neo Sans Std"/>
              </a:rPr>
              <a:t>magnetfelt</a:t>
            </a:r>
            <a:endParaRPr lang="en-US" sz="3600" dirty="0"/>
          </a:p>
        </p:txBody>
      </p:sp>
      <p:sp>
        <p:nvSpPr>
          <p:cNvPr id="4" name="Rectangle 3"/>
          <p:cNvSpPr/>
          <p:nvPr/>
        </p:nvSpPr>
        <p:spPr>
          <a:xfrm>
            <a:off x="2555775" y="1345037"/>
            <a:ext cx="4168931" cy="503629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050" name="Picture 2" descr="Y:\BU_temp\final\stavmagnet_alt4.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641709" y="1428990"/>
            <a:ext cx="4039829" cy="4880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978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err="1" smtClean="0">
                <a:solidFill>
                  <a:schemeClr val="accent1">
                    <a:lumMod val="75000"/>
                  </a:schemeClr>
                </a:solidFill>
                <a:latin typeface="Neo Sans Std"/>
              </a:rPr>
              <a:t>Jordens</a:t>
            </a:r>
            <a:r>
              <a:rPr lang="en-US" sz="3600" b="1" dirty="0" smtClean="0">
                <a:solidFill>
                  <a:schemeClr val="accent1">
                    <a:lumMod val="75000"/>
                  </a:schemeClr>
                </a:solidFill>
                <a:latin typeface="Neo Sans Std"/>
              </a:rPr>
              <a:t> </a:t>
            </a:r>
            <a:r>
              <a:rPr lang="en-US" sz="3600" b="1" dirty="0" err="1" smtClean="0">
                <a:solidFill>
                  <a:schemeClr val="accent1">
                    <a:lumMod val="75000"/>
                  </a:schemeClr>
                </a:solidFill>
                <a:latin typeface="Neo Sans Std"/>
              </a:rPr>
              <a:t>magnetfelt</a:t>
            </a:r>
            <a:endParaRPr lang="en-US" sz="3600" dirty="0">
              <a:latin typeface="Neo Sans Std"/>
            </a:endParaRPr>
          </a:p>
        </p:txBody>
      </p:sp>
      <p:sp>
        <p:nvSpPr>
          <p:cNvPr id="4" name="Rectangle 3"/>
          <p:cNvSpPr/>
          <p:nvPr/>
        </p:nvSpPr>
        <p:spPr>
          <a:xfrm>
            <a:off x="2699792" y="1628800"/>
            <a:ext cx="3744416" cy="452345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26" name="Picture 2" descr="C:\uppgifter\barnens_universitet\final\Earth_alt3.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771800" y="1700808"/>
            <a:ext cx="3636004"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978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712</Words>
  <Application>Microsoft Office PowerPoint</Application>
  <PresentationFormat>Skærmshow (4:3)</PresentationFormat>
  <Paragraphs>134</Paragraphs>
  <Slides>26</Slides>
  <Notes>4</Notes>
  <HiddenSlides>0</HiddenSlides>
  <MMClips>0</MMClips>
  <ScaleCrop>false</ScaleCrop>
  <HeadingPairs>
    <vt:vector size="4" baseType="variant">
      <vt:variant>
        <vt:lpstr>Tema</vt:lpstr>
      </vt:variant>
      <vt:variant>
        <vt:i4>1</vt:i4>
      </vt:variant>
      <vt:variant>
        <vt:lpstr>Diastitler</vt:lpstr>
      </vt:variant>
      <vt:variant>
        <vt:i4>26</vt:i4>
      </vt:variant>
    </vt:vector>
  </HeadingPairs>
  <TitlesOfParts>
    <vt:vector size="27" baseType="lpstr">
      <vt:lpstr>Kontortema</vt:lpstr>
      <vt:lpstr>Jorden som køleskabsmagnet </vt:lpstr>
      <vt:lpstr>Jordens magnetfelt</vt:lpstr>
      <vt:lpstr>Jordens magnetfelt</vt:lpstr>
      <vt:lpstr>Jordens magnetfelt</vt:lpstr>
      <vt:lpstr>Jordens magnetfelt</vt:lpstr>
      <vt:lpstr>Jordens magnetfelt</vt:lpstr>
      <vt:lpstr>          Stavmagnetens magnetfelt</vt:lpstr>
      <vt:lpstr>          Stavmagnetens magnetfelt</vt:lpstr>
      <vt:lpstr>Jordens magnetfelt</vt:lpstr>
      <vt:lpstr>Jordens magnetfelt</vt:lpstr>
      <vt:lpstr>Jordens magnetfelt</vt:lpstr>
      <vt:lpstr>Jordens magnetfelt</vt:lpstr>
      <vt:lpstr>Jordens magnetfelt</vt:lpstr>
      <vt:lpstr>Jordens magnetfelt</vt:lpstr>
      <vt:lpstr>Jordens magnetfelt</vt:lpstr>
      <vt:lpstr>Jordens opbygning</vt:lpstr>
      <vt:lpstr>Jordens opbygning</vt:lpstr>
      <vt:lpstr>      Nu skal vi være kreative!</vt:lpstr>
      <vt:lpstr>    Nu skal vi være kreative!</vt:lpstr>
      <vt:lpstr>    Nu skal vi være kreative!</vt:lpstr>
      <vt:lpstr>    Nu skal vi være kreative!</vt:lpstr>
      <vt:lpstr>    Nu skal vi være kreative!</vt:lpstr>
      <vt:lpstr>    Nu skal vi være kreative!</vt:lpstr>
      <vt:lpstr>    </vt:lpstr>
      <vt:lpstr>    </vt:lpstr>
      <vt:lpstr>    </vt:lpstr>
    </vt:vector>
  </TitlesOfParts>
  <Company>DTU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Anne Hansen</dc:creator>
  <cp:lastModifiedBy>Anne Hansen</cp:lastModifiedBy>
  <cp:revision>50</cp:revision>
  <cp:lastPrinted>2013-09-26T08:19:26Z</cp:lastPrinted>
  <dcterms:created xsi:type="dcterms:W3CDTF">2013-09-24T10:58:56Z</dcterms:created>
  <dcterms:modified xsi:type="dcterms:W3CDTF">2013-10-30T13:44:46Z</dcterms:modified>
</cp:coreProperties>
</file>