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9" r:id="rId2"/>
    <p:sldId id="291" r:id="rId3"/>
    <p:sldId id="262" r:id="rId4"/>
    <p:sldId id="263" r:id="rId5"/>
    <p:sldId id="264" r:id="rId6"/>
    <p:sldId id="290" r:id="rId7"/>
    <p:sldId id="265" r:id="rId8"/>
    <p:sldId id="266" r:id="rId9"/>
    <p:sldId id="267" r:id="rId10"/>
    <p:sldId id="268" r:id="rId11"/>
    <p:sldId id="292" r:id="rId12"/>
    <p:sldId id="271" r:id="rId13"/>
    <p:sldId id="312" r:id="rId14"/>
    <p:sldId id="294" r:id="rId15"/>
    <p:sldId id="272" r:id="rId16"/>
    <p:sldId id="308" r:id="rId17"/>
    <p:sldId id="273" r:id="rId18"/>
    <p:sldId id="274" r:id="rId19"/>
    <p:sldId id="306" r:id="rId20"/>
    <p:sldId id="307" r:id="rId21"/>
    <p:sldId id="309" r:id="rId22"/>
    <p:sldId id="278" r:id="rId23"/>
    <p:sldId id="305" r:id="rId24"/>
    <p:sldId id="280" r:id="rId25"/>
    <p:sldId id="297" r:id="rId26"/>
  </p:sldIdLst>
  <p:sldSz cx="9144000" cy="6858000" type="screen4x3"/>
  <p:notesSz cx="6797675" cy="98567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C00CC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32104" autoAdjust="0"/>
    <p:restoredTop sz="87485" autoAdjust="0"/>
  </p:normalViewPr>
  <p:slideViewPr>
    <p:cSldViewPr snapToGrid="0">
      <p:cViewPr>
        <p:scale>
          <a:sx n="106" d="100"/>
          <a:sy n="106" d="100"/>
        </p:scale>
        <p:origin x="-2496" y="-7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3840"/>
    </p:cViewPr>
  </p:sorterViewPr>
  <p:notesViewPr>
    <p:cSldViewPr snapToGrid="0">
      <p:cViewPr varScale="1">
        <p:scale>
          <a:sx n="102" d="100"/>
          <a:sy n="102" d="100"/>
        </p:scale>
        <p:origin x="-3558" y="-90"/>
      </p:cViewPr>
      <p:guideLst>
        <p:guide orient="horz" pos="3105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3312"/>
          </a:xfrm>
          <a:prstGeom prst="rect">
            <a:avLst/>
          </a:prstGeom>
        </p:spPr>
        <p:txBody>
          <a:bodyPr vert="horz" lIns="91043" tIns="45522" rIns="91043" bIns="45522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3312"/>
          </a:xfrm>
          <a:prstGeom prst="rect">
            <a:avLst/>
          </a:prstGeom>
        </p:spPr>
        <p:txBody>
          <a:bodyPr vert="horz" lIns="91043" tIns="45522" rIns="91043" bIns="45522" rtlCol="0"/>
          <a:lstStyle>
            <a:lvl1pPr algn="r">
              <a:defRPr sz="1200"/>
            </a:lvl1pPr>
          </a:lstStyle>
          <a:p>
            <a:fld id="{A72DCC73-6572-4AA2-B00B-31D16E1F8DA2}" type="datetimeFigureOut">
              <a:rPr lang="da-DK" smtClean="0"/>
              <a:t>11-10-2013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1901"/>
            <a:ext cx="2946400" cy="493312"/>
          </a:xfrm>
          <a:prstGeom prst="rect">
            <a:avLst/>
          </a:prstGeom>
        </p:spPr>
        <p:txBody>
          <a:bodyPr vert="horz" lIns="91043" tIns="45522" rIns="91043" bIns="45522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9" y="9361901"/>
            <a:ext cx="2946400" cy="493312"/>
          </a:xfrm>
          <a:prstGeom prst="rect">
            <a:avLst/>
          </a:prstGeom>
        </p:spPr>
        <p:txBody>
          <a:bodyPr vert="horz" lIns="91043" tIns="45522" rIns="91043" bIns="45522" rtlCol="0" anchor="b"/>
          <a:lstStyle>
            <a:lvl1pPr algn="r">
              <a:defRPr sz="1200"/>
            </a:lvl1pPr>
          </a:lstStyle>
          <a:p>
            <a:fld id="{20A92A30-5B6B-44A4-A939-7D8E1AA4A9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2596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2839"/>
          </a:xfrm>
          <a:prstGeom prst="rect">
            <a:avLst/>
          </a:prstGeom>
        </p:spPr>
        <p:txBody>
          <a:bodyPr vert="horz" lIns="91043" tIns="45522" rIns="91043" bIns="4552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2839"/>
          </a:xfrm>
          <a:prstGeom prst="rect">
            <a:avLst/>
          </a:prstGeom>
        </p:spPr>
        <p:txBody>
          <a:bodyPr vert="horz" lIns="91043" tIns="45522" rIns="91043" bIns="45522" rtlCol="0"/>
          <a:lstStyle>
            <a:lvl1pPr algn="r">
              <a:defRPr sz="1200"/>
            </a:lvl1pPr>
          </a:lstStyle>
          <a:p>
            <a:fld id="{51A5AE16-9133-4946-AA8F-C3CFF8C79BE3}" type="datetimeFigureOut">
              <a:rPr lang="en-US" smtClean="0"/>
              <a:t>10/11/2013</a:t>
            </a:fld>
            <a:endParaRPr lang="en-US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36625" y="739775"/>
            <a:ext cx="4924425" cy="3694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43" tIns="45522" rIns="91043" bIns="45522" rtlCol="0" anchor="ctr"/>
          <a:lstStyle/>
          <a:p>
            <a:endParaRPr lang="en-US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681976"/>
            <a:ext cx="5438140" cy="4435554"/>
          </a:xfrm>
          <a:prstGeom prst="rect">
            <a:avLst/>
          </a:prstGeom>
        </p:spPr>
        <p:txBody>
          <a:bodyPr vert="horz" lIns="91043" tIns="45522" rIns="91043" bIns="45522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362239"/>
            <a:ext cx="2945659" cy="492839"/>
          </a:xfrm>
          <a:prstGeom prst="rect">
            <a:avLst/>
          </a:prstGeom>
        </p:spPr>
        <p:txBody>
          <a:bodyPr vert="horz" lIns="91043" tIns="45522" rIns="91043" bIns="4552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50444" y="9362239"/>
            <a:ext cx="2945659" cy="492839"/>
          </a:xfrm>
          <a:prstGeom prst="rect">
            <a:avLst/>
          </a:prstGeom>
        </p:spPr>
        <p:txBody>
          <a:bodyPr vert="horz" lIns="91043" tIns="45522" rIns="91043" bIns="45522" rtlCol="0" anchor="b"/>
          <a:lstStyle>
            <a:lvl1pPr algn="r">
              <a:defRPr sz="1200"/>
            </a:lvl1pPr>
          </a:lstStyle>
          <a:p>
            <a:fld id="{F97ADE11-2820-4135-A597-27F409D97E0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037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ADE11-2820-4135-A597-27F409D97E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40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ACAEC-C05A-419F-81A3-E85E23762CC3}" type="slidenum">
              <a:rPr lang="da-DK" smtClean="0"/>
              <a:pPr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2547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ADE11-2820-4135-A597-27F409D97E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11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ACAEC-C05A-419F-81A3-E85E23762CC3}" type="slidenum">
              <a:rPr lang="da-DK" smtClean="0"/>
              <a:pPr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8987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ADE11-2820-4135-A597-27F409D97E0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90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ACAEC-C05A-419F-81A3-E85E23762CC3}" type="slidenum">
              <a:rPr lang="da-DK" smtClean="0"/>
              <a:pPr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5261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ACAEC-C05A-419F-81A3-E85E23762CC3}" type="slidenum">
              <a:rPr lang="da-DK" smtClean="0"/>
              <a:pPr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2168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ACAEC-C05A-419F-81A3-E85E23762CC3}" type="slidenum">
              <a:rPr lang="da-DK" smtClean="0"/>
              <a:pPr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4321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ADE11-2820-4135-A597-27F409D97E0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904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ACAEC-C05A-419F-81A3-E85E23762CC3}" type="slidenum">
              <a:rPr lang="da-DK" smtClean="0"/>
              <a:pPr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8015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ACAEC-C05A-419F-81A3-E85E23762CC3}" type="slidenum">
              <a:rPr lang="da-DK" smtClean="0"/>
              <a:pPr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911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ADE11-2820-4135-A597-27F409D97E0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745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ADE11-2820-4135-A597-27F409D97E0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663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ACAEC-C05A-419F-81A3-E85E23762CC3}" type="slidenum">
              <a:rPr lang="da-DK" smtClean="0"/>
              <a:pPr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2771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ACAEC-C05A-419F-81A3-E85E23762CC3}" type="slidenum">
              <a:rPr lang="da-DK" smtClean="0"/>
              <a:pPr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810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ACAEC-C05A-419F-81A3-E85E23762CC3}" type="slidenum">
              <a:rPr lang="da-DK" smtClean="0"/>
              <a:pPr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810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ACAEC-C05A-419F-81A3-E85E23762CC3}" type="slidenum">
              <a:rPr lang="da-DK" smtClean="0"/>
              <a:pPr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3384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ACAEC-C05A-419F-81A3-E85E23762CC3}" type="slidenum">
              <a:rPr lang="da-DK" smtClean="0"/>
              <a:pPr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9178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ACAEC-C05A-419F-81A3-E85E23762CC3}" type="slidenum">
              <a:rPr lang="da-DK" smtClean="0"/>
              <a:pPr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4945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ACAEC-C05A-419F-81A3-E85E23762CC3}" type="slidenum">
              <a:rPr lang="da-DK" smtClean="0"/>
              <a:pPr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2547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ADE11-2820-4135-A597-27F409D97E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70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ACAEC-C05A-419F-81A3-E85E23762CC3}" type="slidenum">
              <a:rPr lang="da-DK" smtClean="0"/>
              <a:pPr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2547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694F-A2EA-4DB1-9EA1-69BFBFFFD743}" type="datetimeFigureOut">
              <a:rPr lang="en-US" smtClean="0"/>
              <a:t>10/11/2013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9F5F3-B2CC-4962-90C4-8F518ABF8ABC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Billede 6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925955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20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694F-A2EA-4DB1-9EA1-69BFBFFFD743}" type="datetimeFigureOut">
              <a:rPr lang="en-US" smtClean="0"/>
              <a:t>10/11/2013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9F5F3-B2CC-4962-90C4-8F518ABF8A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89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694F-A2EA-4DB1-9EA1-69BFBFFFD743}" type="datetimeFigureOut">
              <a:rPr lang="en-US" smtClean="0"/>
              <a:t>10/11/2013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9F5F3-B2CC-4962-90C4-8F518ABF8A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84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694F-A2EA-4DB1-9EA1-69BFBFFFD743}" type="datetimeFigureOut">
              <a:rPr lang="en-US" smtClean="0"/>
              <a:t>10/11/2013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9F5F3-B2CC-4962-90C4-8F518ABF8A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71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694F-A2EA-4DB1-9EA1-69BFBFFFD743}" type="datetimeFigureOut">
              <a:rPr lang="en-US" smtClean="0"/>
              <a:t>10/11/2013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9F5F3-B2CC-4962-90C4-8F518ABF8A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23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694F-A2EA-4DB1-9EA1-69BFBFFFD743}" type="datetimeFigureOut">
              <a:rPr lang="en-US" smtClean="0"/>
              <a:t>10/11/2013</a:t>
            </a:fld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9F5F3-B2CC-4962-90C4-8F518ABF8A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23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694F-A2EA-4DB1-9EA1-69BFBFFFD743}" type="datetimeFigureOut">
              <a:rPr lang="en-US" smtClean="0"/>
              <a:t>10/11/2013</a:t>
            </a:fld>
            <a:endParaRPr lang="en-US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9F5F3-B2CC-4962-90C4-8F518ABF8A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68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694F-A2EA-4DB1-9EA1-69BFBFFFD743}" type="datetimeFigureOut">
              <a:rPr lang="en-US" smtClean="0"/>
              <a:t>10/11/2013</a:t>
            </a:fld>
            <a:endParaRPr lang="en-US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9F5F3-B2CC-4962-90C4-8F518ABF8A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03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694F-A2EA-4DB1-9EA1-69BFBFFFD743}" type="datetimeFigureOut">
              <a:rPr lang="en-US" smtClean="0"/>
              <a:t>10/11/2013</a:t>
            </a:fld>
            <a:endParaRPr lang="en-US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9F5F3-B2CC-4962-90C4-8F518ABF8A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71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694F-A2EA-4DB1-9EA1-69BFBFFFD743}" type="datetimeFigureOut">
              <a:rPr lang="en-US" smtClean="0"/>
              <a:t>10/11/2013</a:t>
            </a:fld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9F5F3-B2CC-4962-90C4-8F518ABF8A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58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D694F-A2EA-4DB1-9EA1-69BFBFFFD743}" type="datetimeFigureOut">
              <a:rPr lang="en-US" smtClean="0"/>
              <a:t>10/11/2013</a:t>
            </a:fld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9F5F3-B2CC-4962-90C4-8F518ABF8AB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44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D694F-A2EA-4DB1-9EA1-69BFBFFFD743}" type="datetimeFigureOut">
              <a:rPr lang="en-US" smtClean="0"/>
              <a:t>10/11/2013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9F5F3-B2CC-4962-90C4-8F518ABF8AB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Billede 7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05407"/>
            <a:ext cx="493395" cy="72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9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feature=player_detailpage&amp;v=oSCX78-8-q0#t=36" TargetMode="Externa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hyperlink" Target="//upload.wikimedia.org/wikipedia/commons/a/af/Dmitri_Mendeleev.jpg" TargetMode="External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5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36.jpeg"/><Relationship Id="rId9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54.jpe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mmons.wikimedia.org/wiki/File:40mm_table_tennis_ball_Celluloid.jpg" TargetMode="Externa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9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wmf"/><Relationship Id="rId5" Type="http://schemas.openxmlformats.org/officeDocument/2006/relationships/image" Target="../media/image3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wm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youtube.com/watch?v=oSCX78-8-q0" TargetMode="External"/><Relationship Id="rId5" Type="http://schemas.openxmlformats.org/officeDocument/2006/relationships/hyperlink" Target="http://commons.wikimedia.org/wiki/File:40mm_table_tennis_ball_Celluloid.jpg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40mm_table_tennis_ball_Celluloid.jpg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40mm_table_tennis_ball_Celluloid.jpg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mmons.wikimedia.org/wiki/File:40mm_table_tennis_ball_Celluloid.jpg" TargetMode="Externa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Velkommen</a:t>
            </a:r>
            <a:r>
              <a:rPr lang="en-US" dirty="0" smtClean="0"/>
              <a:t> </a:t>
            </a:r>
            <a:r>
              <a:rPr lang="en-US" dirty="0" err="1" smtClean="0"/>
              <a:t>til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Børnenes</a:t>
            </a:r>
            <a:r>
              <a:rPr lang="en-US" dirty="0" smtClean="0"/>
              <a:t> </a:t>
            </a:r>
            <a:r>
              <a:rPr lang="en-US" dirty="0" err="1" smtClean="0"/>
              <a:t>Universitet</a:t>
            </a:r>
            <a:r>
              <a:rPr lang="en-US" dirty="0" smtClean="0"/>
              <a:t> </a:t>
            </a:r>
            <a:r>
              <a:rPr lang="en-US" dirty="0" err="1" smtClean="0"/>
              <a:t>på</a:t>
            </a:r>
            <a:r>
              <a:rPr lang="en-US" dirty="0" smtClean="0"/>
              <a:t> DTU!</a:t>
            </a:r>
            <a:endParaRPr lang="en-US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475" y="6132786"/>
            <a:ext cx="2148461" cy="658088"/>
          </a:xfrm>
        </p:spPr>
      </p:pic>
      <p:pic>
        <p:nvPicPr>
          <p:cNvPr id="6" name="Picture 2" descr="C:\Users\jahn\Documents\ID_JAHN_DTUFysik\FYSIK Uddannelse\Børnenes universitet DTU 28sept2013\foredrag\input\L_Bornenesuni_farv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16832"/>
            <a:ext cx="6327972" cy="38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60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jahn\Pictures\photos\2009\B312\Billeder_CINF (040309)\_MG_0603_Jan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8743"/>
            <a:ext cx="9180000" cy="525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Hvordan ”ser” man meget små ting?</a:t>
            </a:r>
            <a:endParaRPr lang="da-DK" dirty="0"/>
          </a:p>
        </p:txBody>
      </p:sp>
      <p:pic>
        <p:nvPicPr>
          <p:cNvPr id="3075" name="Picture 3" descr="C:\Users\jahn\Pictures\jpg, gif, etc\animated gifs\stm\stm_demo-JHL\stmdemo-JHL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20" y="4509844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55734" y="1312135"/>
            <a:ext cx="170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Probemikroskop</a:t>
            </a:r>
            <a:endParaRPr lang="da-DK" dirty="0"/>
          </a:p>
        </p:txBody>
      </p:sp>
      <p:grpSp>
        <p:nvGrpSpPr>
          <p:cNvPr id="8" name="Group 7"/>
          <p:cNvGrpSpPr/>
          <p:nvPr/>
        </p:nvGrpSpPr>
        <p:grpSpPr>
          <a:xfrm>
            <a:off x="5610484" y="4201627"/>
            <a:ext cx="3024336" cy="2087902"/>
            <a:chOff x="5630124" y="4504379"/>
            <a:chExt cx="3024336" cy="2087902"/>
          </a:xfrm>
        </p:grpSpPr>
        <p:pic>
          <p:nvPicPr>
            <p:cNvPr id="3076" name="Picture 4" descr="C:\Users\jahn\Documents\Administration\NANO DTU\Nanoteknologiske horisonter_NanoDTU\Mikroskopi\figurer-jane\STM_af_Grafit.bm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0124" y="4504379"/>
              <a:ext cx="3024336" cy="2087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505363" y="5213510"/>
              <a:ext cx="14236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2800" b="1" dirty="0" smtClean="0"/>
                <a:t>Atomer!</a:t>
              </a:r>
              <a:endParaRPr lang="da-DK" sz="2800" b="1" dirty="0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759581" y="6409346"/>
              <a:ext cx="68366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7782487" y="6091290"/>
              <a:ext cx="660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 smtClean="0"/>
                <a:t>1 nm</a:t>
              </a:r>
              <a:endParaRPr lang="da-DK" dirty="0"/>
            </a:p>
          </p:txBody>
        </p:sp>
      </p:grpSp>
      <p:pic>
        <p:nvPicPr>
          <p:cNvPr id="4098" name="Picture 2" descr="C:\Users\jahn\Documents\Undervisning\Adm Fysik og Nanoteknologi\Kommunikation\ÅbentHus DTU\2009\mar2009\Materiale på stand\A4\A4 Dims\Au_MicaV2 tip01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47" b="15275"/>
          <a:stretch/>
        </p:blipFill>
        <p:spPr bwMode="auto">
          <a:xfrm>
            <a:off x="857620" y="1843739"/>
            <a:ext cx="2464087" cy="21404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1113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”Verdens mindste film”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38936" cy="4525963"/>
          </a:xfrm>
        </p:spPr>
        <p:txBody>
          <a:bodyPr/>
          <a:lstStyle/>
          <a:p>
            <a:r>
              <a:rPr lang="da-DK" dirty="0"/>
              <a:t>IBM har verdensrekorden </a:t>
            </a:r>
            <a:r>
              <a:rPr lang="da-DK" dirty="0" smtClean="0"/>
              <a:t>”</a:t>
            </a:r>
            <a:r>
              <a:rPr lang="da-DK" dirty="0"/>
              <a:t>Verdens mindste film”</a:t>
            </a:r>
          </a:p>
          <a:p>
            <a:endParaRPr lang="da-DK" dirty="0"/>
          </a:p>
        </p:txBody>
      </p:sp>
      <p:pic>
        <p:nvPicPr>
          <p:cNvPr id="4" name="Picture 5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978" y="5646440"/>
            <a:ext cx="1028019" cy="546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1" y="3429000"/>
            <a:ext cx="2934184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88" y="3429000"/>
            <a:ext cx="296907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867" y="3429000"/>
            <a:ext cx="297513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69141" y="3356992"/>
            <a:ext cx="8982856" cy="0"/>
          </a:xfrm>
          <a:prstGeom prst="line">
            <a:avLst/>
          </a:prstGeom>
          <a:ln w="158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9141" y="5301208"/>
            <a:ext cx="8982856" cy="0"/>
          </a:xfrm>
          <a:prstGeom prst="line">
            <a:avLst/>
          </a:prstGeom>
          <a:ln w="158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070810" y="6581001"/>
            <a:ext cx="20871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2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da-DK" sz="1200" dirty="0" smtClean="0">
                <a:solidFill>
                  <a:schemeClr val="bg1">
                    <a:lumMod val="50000"/>
                  </a:schemeClr>
                </a:solidFill>
              </a:rPr>
              <a:t>www.research.ibm.com</a:t>
            </a:r>
            <a:endParaRPr lang="da-DK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77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Forskere er børn </a:t>
            </a:r>
            <a:br>
              <a:rPr lang="da-DK" dirty="0" smtClean="0"/>
            </a:br>
            <a:r>
              <a:rPr lang="da-DK" dirty="0" smtClean="0"/>
              <a:t>– og børn er forskere…</a:t>
            </a:r>
            <a:endParaRPr lang="da-DK" dirty="0"/>
          </a:p>
        </p:txBody>
      </p:sp>
      <p:pic>
        <p:nvPicPr>
          <p:cNvPr id="2050" name="Picture 2" descr="C:\Users\jahn\Documents\ID_JAHN_DTUFysik\FYSIK Uddannelse\Børnenes universitet DTU 28sept2013\foredrag\input\dreamstime_l_202437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08"/>
          <a:stretch/>
        </p:blipFill>
        <p:spPr bwMode="auto">
          <a:xfrm>
            <a:off x="0" y="1738122"/>
            <a:ext cx="4690537" cy="361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92672" y="5043302"/>
            <a:ext cx="26690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200" dirty="0">
                <a:solidFill>
                  <a:schemeClr val="bg1">
                    <a:lumMod val="85000"/>
                  </a:schemeClr>
                </a:solidFill>
              </a:rPr>
              <a:t>Kredit: </a:t>
            </a:r>
            <a:r>
              <a:rPr lang="da-DK" sz="1200" u="sng" dirty="0" err="1">
                <a:solidFill>
                  <a:schemeClr val="bg1">
                    <a:lumMod val="85000"/>
                  </a:schemeClr>
                </a:solidFill>
              </a:rPr>
              <a:t>Danil</a:t>
            </a:r>
            <a:r>
              <a:rPr lang="da-DK" sz="1200" u="sng" dirty="0">
                <a:solidFill>
                  <a:schemeClr val="bg1">
                    <a:lumMod val="85000"/>
                  </a:schemeClr>
                </a:solidFill>
              </a:rPr>
              <a:t> Chepko</a:t>
            </a:r>
            <a:r>
              <a:rPr lang="da-DK" sz="1200" dirty="0">
                <a:solidFill>
                  <a:schemeClr val="bg1">
                    <a:lumMod val="85000"/>
                  </a:schemeClr>
                </a:solidFill>
              </a:rPr>
              <a:t> | Dreamstime.com</a:t>
            </a:r>
          </a:p>
        </p:txBody>
      </p:sp>
      <p:pic>
        <p:nvPicPr>
          <p:cNvPr id="2051" name="Picture 3" descr="C:\Users\jahn\Documents\ID_JAHN_DTUFysik\FYSIK Uddannelse\Børnenes universitet DTU 28sept2013\foredrag\input\dreamstime_l_58544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97"/>
          <a:stretch/>
        </p:blipFill>
        <p:spPr bwMode="auto">
          <a:xfrm>
            <a:off x="4661672" y="1738121"/>
            <a:ext cx="4482328" cy="358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853547" y="5038247"/>
            <a:ext cx="32904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200" dirty="0">
                <a:solidFill>
                  <a:schemeClr val="bg1">
                    <a:lumMod val="50000"/>
                  </a:schemeClr>
                </a:solidFill>
              </a:rPr>
              <a:t>Kredit: Radu </a:t>
            </a:r>
            <a:r>
              <a:rPr lang="da-DK" sz="1200" dirty="0" err="1">
                <a:solidFill>
                  <a:schemeClr val="bg1">
                    <a:lumMod val="50000"/>
                  </a:schemeClr>
                </a:solidFill>
              </a:rPr>
              <a:t>Razvan</a:t>
            </a:r>
            <a:r>
              <a:rPr lang="da-DK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sz="1200" dirty="0" err="1">
                <a:solidFill>
                  <a:schemeClr val="bg1">
                    <a:lumMod val="50000"/>
                  </a:schemeClr>
                </a:solidFill>
              </a:rPr>
              <a:t>Gheorghe</a:t>
            </a:r>
            <a:r>
              <a:rPr lang="da-DK" sz="1200" dirty="0">
                <a:solidFill>
                  <a:schemeClr val="bg1">
                    <a:lumMod val="50000"/>
                  </a:schemeClr>
                </a:solidFill>
              </a:rPr>
              <a:t> | Dreamstime.com</a:t>
            </a:r>
          </a:p>
        </p:txBody>
      </p:sp>
    </p:spTree>
    <p:extLst>
      <p:ext uri="{BB962C8B-B14F-4D97-AF65-F5344CB8AC3E}">
        <p14:creationId xmlns:p14="http://schemas.microsoft.com/office/powerpoint/2010/main" val="407146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c/c8/DIMendeleevC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886" y="2234"/>
            <a:ext cx="4875927" cy="684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/>
          <p:cNvSpPr/>
          <p:nvPr/>
        </p:nvSpPr>
        <p:spPr>
          <a:xfrm>
            <a:off x="7502585" y="6511515"/>
            <a:ext cx="15424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Wikimedia 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Commons</a:t>
            </a:r>
            <a:endParaRPr 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56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ile:Dmitri Mendeleev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093" y="1605810"/>
            <a:ext cx="3990975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2571" y="947892"/>
            <a:ext cx="8983539" cy="5751167"/>
            <a:chOff x="42571" y="947892"/>
            <a:chExt cx="8983539" cy="5751167"/>
          </a:xfrm>
        </p:grpSpPr>
        <p:sp>
          <p:nvSpPr>
            <p:cNvPr id="8" name="Rectangle 7"/>
            <p:cNvSpPr/>
            <p:nvPr/>
          </p:nvSpPr>
          <p:spPr>
            <a:xfrm>
              <a:off x="6042402" y="6422060"/>
              <a:ext cx="298370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a-DK" sz="1200" dirty="0">
                  <a:solidFill>
                    <a:schemeClr val="bg1">
                      <a:lumMod val="85000"/>
                    </a:schemeClr>
                  </a:solidFill>
                </a:rPr>
                <a:t>Kredit: Bengt </a:t>
              </a:r>
              <a:r>
                <a:rPr lang="da-DK" sz="1200" dirty="0" smtClean="0">
                  <a:solidFill>
                    <a:schemeClr val="bg1">
                      <a:lumMod val="85000"/>
                    </a:schemeClr>
                  </a:solidFill>
                </a:rPr>
                <a:t>Nilsson </a:t>
              </a:r>
              <a:r>
                <a:rPr lang="da-DK" sz="1200" dirty="0" err="1" smtClean="0">
                  <a:solidFill>
                    <a:schemeClr val="bg1">
                      <a:lumMod val="85000"/>
                    </a:schemeClr>
                  </a:solidFill>
                </a:rPr>
                <a:t>Hands-on</a:t>
              </a:r>
              <a:r>
                <a:rPr lang="da-DK" sz="1200" dirty="0" smtClean="0">
                  <a:solidFill>
                    <a:schemeClr val="bg1">
                      <a:lumMod val="85000"/>
                    </a:schemeClr>
                  </a:solidFill>
                </a:rPr>
                <a:t> science AB</a:t>
              </a:r>
              <a:endParaRPr lang="en-US" sz="1200" i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2" name="b37eb074-83f2-41cb-a325-0791707307cf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006"/>
            <a:stretch/>
          </p:blipFill>
          <p:spPr bwMode="auto">
            <a:xfrm>
              <a:off x="42571" y="947892"/>
              <a:ext cx="8983539" cy="4777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b37eb074-83f2-41cb-a325-0791707307cf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399" r="91920" b="-2345"/>
            <a:stretch/>
          </p:blipFill>
          <p:spPr bwMode="auto">
            <a:xfrm>
              <a:off x="277401" y="5731777"/>
              <a:ext cx="725838" cy="37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" t="4079" r="91881" b="85649"/>
          <a:stretch/>
        </p:blipFill>
        <p:spPr>
          <a:xfrm>
            <a:off x="42571" y="351229"/>
            <a:ext cx="1622558" cy="2236787"/>
          </a:xfrm>
          <a:prstGeom prst="rect">
            <a:avLst/>
          </a:prstGeom>
        </p:spPr>
      </p:pic>
      <p:pic>
        <p:nvPicPr>
          <p:cNvPr id="14" name="b37eb074-83f2-41cb-a325-0791707307c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39" t="14407" r="23675" b="75271"/>
          <a:stretch/>
        </p:blipFill>
        <p:spPr bwMode="auto">
          <a:xfrm>
            <a:off x="5422102" y="1033170"/>
            <a:ext cx="1598563" cy="222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37eb074-83f2-41cb-a325-0791707307c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9" t="14377" r="13312" b="75230"/>
          <a:stretch/>
        </p:blipFill>
        <p:spPr bwMode="auto">
          <a:xfrm>
            <a:off x="7020665" y="1023441"/>
            <a:ext cx="1608116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31453" y="44378"/>
            <a:ext cx="794657" cy="9035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737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Fra atomer til partikler</a:t>
            </a:r>
            <a:endParaRPr lang="da-DK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5" t="24733" b="33920"/>
          <a:stretch/>
        </p:blipFill>
        <p:spPr>
          <a:xfrm>
            <a:off x="297678" y="1734797"/>
            <a:ext cx="8247575" cy="3165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C:\Users\jahn\Documents\ID_JAHN_DTUFysik\FYSIK Uddannelse\Børnenes universitet DTU 28sept2013\foredrag\input\1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72" y="5694550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jahn\Documents\ID_JAHN_DTUFysik\FYSIK Uddannelse\Børnenes universitet DTU 28sept2013\foredrag\input\40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962" y="5140671"/>
            <a:ext cx="1265262" cy="126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jahn\Documents\ID_JAHN_DTUFysik\FYSIK Uddannelse\Børnenes universitet DTU 28sept2013\foredrag\input\4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10" y="5541648"/>
            <a:ext cx="485805" cy="48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jahn\Documents\ID_JAHN_DTUFysik\FYSIK Uddannelse\Børnenes universitet DTU 28sept2013\foredrag\input\14b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814" y="5282354"/>
            <a:ext cx="1004393" cy="100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ahn\Documents\ID_JAHN_DTUFysik\FYSIK Uddannelse\Børnenes universitet DTU 28sept2013\foredrag\input\675.p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526" y="4032003"/>
            <a:ext cx="3109072" cy="313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ahn\Documents\ID_JAHN_DTUFysik\FYSIK Uddannelse\Børnenes universitet DTU 28sept2013\foredrag\input\1577.p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652" y="2952503"/>
            <a:ext cx="4342410" cy="437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ahn\Documents\ID_JAHN_DTUFysik\FYSIK Uddannelse\Børnenes universitet DTU 28sept2013\foredrag\input\3319.pn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262" y="-861271"/>
            <a:ext cx="6096000" cy="61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ahn\Documents\ID_JAHN_DTUFysik\FYSIK Uddannelse\Børnenes universitet DTU 28sept2013\foredrag\input\7257.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9573" y="-2374169"/>
            <a:ext cx="8593777" cy="866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63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964557" y="0"/>
            <a:ext cx="1179443" cy="14179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814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ahn\Documents\ID_JAHN_DTUFysik\FYSIK Uddannelse\Børnenes universitet DTU 28sept2013\foredrag\input\dreamstime_l_256259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42" b="3146"/>
          <a:stretch/>
        </p:blipFill>
        <p:spPr bwMode="auto">
          <a:xfrm>
            <a:off x="4556235" y="2975995"/>
            <a:ext cx="4603531" cy="388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5399707" cy="1362075"/>
          </a:xfrm>
        </p:spPr>
        <p:txBody>
          <a:bodyPr/>
          <a:lstStyle/>
          <a:p>
            <a:r>
              <a:rPr lang="da-DK" dirty="0" smtClean="0"/>
              <a:t>Fra atomer til smarte materialer</a:t>
            </a:r>
            <a:endParaRPr lang="da-DK" dirty="0"/>
          </a:p>
        </p:txBody>
      </p:sp>
      <p:sp>
        <p:nvSpPr>
          <p:cNvPr id="4" name="AutoShape 2" descr="data:image/jpeg;base64,/9j/4AAQSkZJRgABAQAAAQABAAD/2wCEAAkGBhQSERQTExQVFRUWGBgVGBgXFxwYGBoXFRgXFRgWHBcYHCceGBwjGRQYHy8iIycpLCwsFh4xNTAqNSYrLCkBCQoKDgwOGg8PGiwlHyQsKiwsLCwsLCwsLCosLCwsKSwsLCwsLCwsLCwsLCwsLCwsLCwsLCwpLCwsLCwpLCwsLP/AABEIAL8BBwMBIgACEQEDEQH/xAAcAAEAAgMBAQEAAAAAAAAAAAAABQYDBAcBAgj/xAA7EAABAwIDBQcDAgMJAQEAAAABAAIRAyEEBTESQVFhcQaBkaGxwfATItEy4QdCchQVI1JigpKy8aKD/8QAGQEBAAMBAQAAAAAAAAAAAAAAAAIDBAEF/8QAJxEAAgICAQMFAAIDAAAAAAAAAAECEQMhEgQTMSIyQVFhM6EFFCP/2gAMAwEAAhEDEQA/AO4oiIAiIgCIiAIiIAi18Zithsr4weYteOB4IDbREQBERAEREAREQBERAEREARElAFjr1wwSV8V8SG9eCr2b5hqJk7+AXHo7FWTWCzMVDGi3lQsnxjm1QXG3Mq9U3yJXVtWJLi6PtERDgREQBERAEREAREQBERAEREBXe1eIIAA15qIyzMS39Xh81XnbLFf4sTpbUT4KNwte1j3RH7KuUt0aIQ9Fl6wmZAgGZHHepFrgbhULD5g5u9viPyrDlubBwlpHMT8jquqVlcsbROosdGuHCyyKZWEREAREQBERAEREAWjmGZCmOJXxmOZhggGTyVTxmKvLjroBqec7gouVE4ws38Tmx4GTyUU6oTeI33C+G4gXkwsVXG7P6Gk83WHpJUf1l6j9GtWqEHavblb8q+9msb9WiDwsub47MHOP3Ge+AO6bq4dgMQS1wknqoY53Jolmh6LLeiIrzGEREAREQBERAEREAREQBERAcz7c2xJ00Bk9NyhMLmUWVo/iJgf8RjwRcRe2nNVLC5cCZ2tr+gepIEeaxZVJZNHp4XF41ZL4XHAmQL/OSkqTXztlxBH+r1j09VHYSmG6Dznz/EKRo4dpgvMgaNENH7q9JtbKZtJ6JfBZq60i2kgi3hp0KmWZw1oG2bExtDTv4Ko1yRdrXRyIgdxt7rPhcYf0mDNiD77vBVzyuBDtqRdqddrhIII5L7lc5fiH0ag2CQw3A4cQp+lmj/plwdpePny6ph18JOmqaEuma2mWcuC1K+ZtaY1Pz8qDoZqX0zJvx6qLdjtkmeIC5k65JJxEOnd7LQc6HBZ2Zo0qpnHAGTpEeC9y7FamenSVVHrpXRY+nVFoqZywc7SorF9oySabbEg34BQ1HGAvd80WNjf8QuO+R3Kmf+QnKktE49NGPk8xmZRa5mwbvPEle0cHtHac3bdvG1IB4RoI6r4rYW5c39V78tw5arXq13Tsg/gDmVq6afLbITVaRvPpVBc/TpjlHqSPdRmLY0XNeTuDQD5jXxQB50e08f0yO6473eCjsXhAb/Vc+24j/tF+4LZNutHMaV7ZqVcVLoDnG+/9p9Ve+wDf1XmB7hc4l31AALk/5pAmw0AC6n2Hwuyx2/Qd+9V4fcWdTqBZ0RFqPOCIiAIiIAiIgCIiAIiIAiIgK326w80A4WLTr1/cBc5GKcT9zgeIJny0XX82wv1KL2cQY6i4XGM/wzw+WkAEwZLWjr929Z82mjb01O4k5h8Q0Xa2mDxLr/8AFvuVlOOqvs11MjfskCOpJhQOA7IGqNr69QN4gfaOhOo6AqRHZCjTIL6r6jt2072G/lAHVdXKvAnwT8/0SNKo2bkudHKDPNgE+K3aDZu0bJi8gi45H34qNw1FzCILmjgSDPVpv4ac1MNrkNIdcbiIHmNeqz51cWci6ZjxrdoA8F8OxWyw9PJYzifuI1+XstTM5LTA7l4b1b+TZHdIy5TibunSPPevMcLg8/nzkojJsYQ+HKUzWpZscV1bgSkqmfGIqyAPkn55rbwAimOMQo8VL90+NvytzCOinfn5pC7OS8GhhqpbUJOklTdGsIB+aqsVsw2qtuIAhT9B32yN6jHT0TyLSskabgeu75yWliabT9okganjGu6AJ3z4oLCNw819jDfUEEbI1J3dQDbpK9TpZpKjFkj8mjVpU40ED/SHeAE+yiMVmrKckE7QuYplni5zXf8AYKcx2SAiKbXO57RF90u9gFVM+yfEUhtl4Y3czbvA39T3QvQlJpWiONJumzZwNV9d4dq0XuXEknT+c+gXV+zjIoAnUz+Fx/Ie1ThUbSa0uJIB39/Pku0ZY77AN41TA1K2c6pONJm4iItBjCIiAIiIAiIgCIiAIiIAiIgC552ww1OnUc6Ym40nnEgjXkuhqhdrcCzFtewmCHHZI3QbSOChP2/pPG6kc6xfafZeDYjWdpxM9ST5NEboVu7PYh9Vu1DRPOT/ALoIPzTRc3xGTPo1CHS2/d4yJVy7NUKsfr2juDmtAjkAbHu/bLHI15N2WCrRcahGzDgJG6Tu3zc6LQqgm7d824/uvA95AJF/Hz4LapDjp8hY8+Vz0QhHia2HBH6xwE7+RWHMaxb37/ypMU2GziOpn538lizXKyaRGo5/L9Vn7bcW0WqVS2VargTH1GyCDPzvPqpHL8wFalf9Qseo38lvdnqQNN1M3Mz3lQX91GjWdrskH2+dyisfGKkvDLnPk3F+UbD8SCSBu+fOq9zvEFtENaYJAWmaTm1OIOvfB03WhSP93F1Vm1doMDpP7qtJ7R302mYsFlgp0tt8TAA7491LZZTLmh27cPf0Wx2gwo2GcCpDLsGBRkDULQsC7jj9Iplkbjy+2ajqcnkNevBNkiI8fRbWGyx4EfLrYdgtnW3QT571xQfuoi5LwaF4Jv7x7Kn59hauIqEU6c7Ntot2gOJ2iDx0Hkr63BFwjQc9e/8ACx/2a2zFvJaozdUyMXxdoqXZDs8KLvqOgu6b/k+K6PlNa5B4eigf7qc39I7vdb+R03CpJPctOObTUUirM+dyZZERFtMgREQBERAEREAREQBERAEREAVDzWmGVXWO+/7K+KFzbLmueHRuvzVOaLlHRODp7KFXyM1SH3EH5Yi6laOCsGgTGh3gd34U7VpAL3DUGgzvXnzW6TNSloj6WDc29j83hZ6WF4EDyj8ea2a9QTrdRuP7QswzS8mY0E68lBKN78HdvwSDsuabk34z7rIcJLC3anuhclzz+KNd7nCnYDWDYf7jvWDLe2uPbS/tBp1X0ASDULS6mIOyRttA2b2WqCj8RIS1pyVnQ8pomnUftAjXy/8AV5mVAOMETJJ+ea1uy/aRuOaSIa9uoHA2kHf+6lKlEiNr+nwUv9dLFS8EXkfPfkgRhCTJ0O/w9lKYelv6eS9NGJG78j9p71u4PD6T08b+5WfHh9RZKej4xVP6jdneCsuP7RYfBsAqPAIAtqfAXKw9qq4wmFqVt7RbqTA8yuDDPGvripixVq0zJc1r9hzrWG0QYE/tC2SxqEvT5ZSprj6vH0dvwn8TsK4xLusewVgoZrSrt2qbgec/lfnXD1cPXxL20qTqdNxmkC7ae2AJaXb7gkFdG/h9gKrnPBqE7LtgcwW7QkjoVTLue3ydhPHJ+KZ0Hqvp9QbyoXNqeIp2AEcZUNRziptfdNt//qwTm4OqZrjj5K0y8U643LbwoG1O9VnB5gCJHipjAY4Ei91r6fNbVmfJjon0XjSvV6ZkCIiAIiIAiIgCIiAIiIAiIgCic3rhpM8FLKu9qnRB0sqszqDZKCuSIepmQJKj8Zn8HZab/Oa08TmDWiLGeV1G0qH1HyTzjTzXgtykz04pJWyxYOniaxnaAbzBle9o+yO3QgmTIvwJsPMrLgMWacXgDdHvF1ZaWKbVZsm08/Rbemhjen5/SjJOSdrwfmzH0SMOABvh3GRx7/RQdKs+NgOdB/lBMeGi7N2v7G1GVH1KbNpjyXPaInaP6nMOl9S0kXmDeBTKWQna/wALC1nVDptNDWt5ydVq58dGHtzvSs87A5qcLj6bSftfDD/ugesLuuNZ9oPOe74VyHA/w3rMc2viHAOBBDRxBkSSujZXnprUx/pseoXY9RFXBmjsy4pmaqNOvz0UhgqftvWDD05ifNbDnlhRTS9R3i3orH8ZqpGXlo3vZPQSfWFxsZZ/aabfpxtgfp3npxK7VnuK+tVFKo0FsGJuCd3otE/wjw1UCpRc+i4/5Taem5Q73dm1E5kwVBNujk+SZK+m81KkNDOPEeC7F/DbAkbVUyA87YBtDQ3ZZI4mXHoQvjB/wlY14fXruq7N4eZHgbeIVixGPp0WbFMgHv18fNTtx9UtFcMdfNs3czxbCCJVWxuEa8QABv8Agi6w4jMPuuZv1nw3LypinubDGnuNu8LFLL3JW0a4wcVow4SuWuLdkwO+3spDLsZ/ia69B6KJrZe/V2yOX7CFJdn8I11UAye6FVCD5pL7LJSXFtnQ6H6R0WRY6NMAWELIvdPMCIiAIiIAiIgCIiAIiIAiIgCqvbh5FOR6+ytSgu0mG2mm1jylQyR5Qa/CUHUkzk1fEOcYh88reYW/g/qNbOwJ4xJ8ZlbtXABrtCvmpWLTYG3zgvEjFrzo9KUk/B5TzAgfcIK3KGcvb0/5RzChnZ20n7vb2WRldm5w6En2XZRa9SZFfTRcMF2oMQ6OH3fb4DVS1DOaZMbJk8BJ8lzvCVHF2h8eHTVWTDYksbqY3k6mO9WY+oyX5ITxQRsdo3bV9APneoXA1RTGwAZmT1P4UqcG6uQ59m8eI9loZlhm06rQNTcbrb1CcZylzLYONcCy5TRLhffHksub0SBIUXhs/Y1mzcRvjVfFbO9tpAcvR7S7VXsrUJuV1o0X1C6oJAMCR1/CsOAxcM+20+CicoqB9fYa0kgS4jdwnhKm35fqWjZO/gVjxYZxbkjuWa9rIXNMZVE7Rt3x5KAxecF32keOvjv8lbq+EcQRE9Gg+ir2O7LuMmNnvHouSw5W7Vs5HJD5IhtW+scrfPJbdHHggtDhPEEfD3rBW7PGILvMfkLTZl/0zbZPPbHoucZw+CVxl8k1gaLXgtMnhIVn7N4LZM8FVsC90xx/ywfQq95HShoWrpIW7fwUZ3SomAvURbzIEREAREQBERAEREAREQBERAFoZtXLWEBpM8APdb6i85pHZncuoFEx8g7Rt1PlYHwUTjMza5sQ639LfI7UeCmscAXEE+5UNWwoBkCOZufHd3LxctqTSPRx1WyL/sAfctdHOoI/6gKTy/L6bDvH/wChJ/8AlnuvKWWhxmTPEyT46+gUhhsDSYfueJ6yfBv5VmOLfwRyT/SUwNCm4wCSem16gKcZkbS0aWvw91oYB9MRE+MeTfcqTD28/E+i9GGGLW0YnkdnjMFsESW9Sb8rKM7W5QzEUZa4io27XN1nqtzEOA/lLjzMqPr40C2z5q1YoqNBTlyUkc5o5himVTTrwWwYdAaZH9NlsYuvWc1rKDy1znXI12eR3XU7mwa9ploHOdFF9mMYyTskF0lt+RKzdvdNntx6lvG5cdovvZHAjD0vuO0913EmSTxvdTbsS07nHofW91W8PjncvD8qSw+IJ3x4LZGCSo8ScpOXJksyuCLMtzH7KIx2DbJiG8pHvCkHVYE7SrubYokkOgc/5ehOrT1XJVFbIK29GtjME/8AldPT86KJfhX7X3GTwcL+azfSdtWkHdexHIhSOFa/fLhwf93rdedKPcerNcXxR8ZXgbglvh+6vWV0gG2HzvVdwIaXaFvmPyFacKyB/wC+61YsahHRRkk5PZmREVhAIiIAiIgCIiAIiIAiIgCIiAKDzysSLA99h+6m3OgSVVM8zMOkC0b/ANktJWzqVsqNeiTUO7ebwOpW00MAtB5/gLQx7i7fA1AOn9R4rFhax0bfmfNy8uNcmbJXRmxdJxsJHIfL+i1WMcwbuZ9pF3HkIHEhSNSs1o1v4T7x5nfwWs+B9z/uduadBwkejfHgZOG7RxS0bWAxhEFxIB0AgvcOQ0Y3n/2U/gM0D7NEDS2/v1PzRUqs8yRNzd7juHD8+HWRwuP+m0ayRYcBu7ybngBZacWVrTKZwT2i41myNVB5k/ZMNbK+svzkGzjKlPpNfcEFbU+S0Up8XspWLwlSpO1EcFgwuQkaADoFeXYDkvWYDko9u3bNC6mSVIr2CwlZpH3SOas+FkC69FEC5gLTxmPGjfFWe0olNzM2NxIgxE7x83fOkSXGfIg+h5c/HcViIIM/LrKYsQdPTgQeGnQhZ5tyJR0ZsOwR9um9p3dF9VqhaJFx6dViNQCC2Z+W58lrvxW3cGCP1NixHTfzCqlJRVIkk2yfyDFbR/T89Fa2GyqXZgifzqFbgroO4JlclUmeoiLpwIiIAiIgCIiAIiIAiIgCIvHFAYcZXDWm6oec4oEnXjZWLOMZqqhi3tcZIKz9ROlxRfhjuyPrCQYEnmtSoajOHsPnr0vu/Vgk3gd1/nqFGY3CucZJI324e1l56lW0aqvR9/VDWl5IJ/lE7+J4x6rFh6riC8zG4k6u4jjHHjC1K4cDcQBYCAfXThPJbdOmXENLxaLC5k6z6dy0R34KpKj2mdohugMud/S2/nE87LA2qXOLu/8AClBRaAT/AJiW/wC0CPcf8VrVAwCBoFZxZDkY6NUtvKmcpzEgTNlCMYXG4geyk8LGg3K7GqKpljp59GpWU5ySLKp5pU2Gkjd+VtZTjduiHAboI5haFN3RVx1ZL4jHElY9qVqioHW6LLJjmuWdMNSsQYWt/bIdHkePXncd6zPxLNrZfY7uB71jr0ryL71myNl0aMDs1DDFy0xzsbg9RyX23Gja2hYzfrr4EX8V6crDgDI3i/Iz6FfFTCRFv9Bg7tWnuPlCzSU0i9OLLX2fEkkeH4VwoOtdU3s2dn5cK50D9oW/F/GjJk9xkREUiIREQBERAEREARF5KA9ReSvUAWDFVoBiCsrioTPceWtOiWkrZ1K3RXs7zMyQR4KHY3bMkeJAHQLFjcYXO1X3hQCRJnuXiyyPJOz0VHjE262GYG8TyB9So1z4mTc6C2g5eClMS0u0gdfwsbMqFpOm5oA5+6tp3pFdqtlWxGWbbg4gxrc7uNtbLHQOxJ+4CC651Ma8TcqxYnZYYB48SdOKjqmHa6+8gx1XFrwSbvyR2Jxv6BvIJ5/qI07liqZkG8CePsvnEYEN33E+u1c950UHWDi6SbDcpPMwsSZaMLiJudffgtrD4uCfXkqmzGuECYEDTv8AOBqpPB4wuhuk+gsro5tlcsPySmPxO3AGgWTIK2zLDp+Vriq1oKUnDaniJHcVcp7sp46om6rC2CCt/B1tqyh/7XLdd3z38F9U8bsOt8m4VvcSIcGyQzfLdtu039Q81BDHuo/rkN+cVNszYEAcbj8dxWvV2Htc1wBBBkR84yqcso3aZbCL8Mx080FriDJ8Y/G9b+HYH7iLeG/vFlV6OVmk+A6WG43jw3K2ZdVAaJ6eNllWRzlRc4qK0S+TOvvVuwZ+1VXJ2wYMQdPm5WzDERC9HE/+ezHk9xmReSvVIiEREAREQH//2Q=="/>
          <p:cNvSpPr>
            <a:spLocks noChangeAspect="1" noChangeArrowheads="1"/>
          </p:cNvSpPr>
          <p:nvPr/>
        </p:nvSpPr>
        <p:spPr bwMode="auto">
          <a:xfrm>
            <a:off x="0" y="-876300"/>
            <a:ext cx="25050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Rectangle 4"/>
          <p:cNvSpPr/>
          <p:nvPr/>
        </p:nvSpPr>
        <p:spPr>
          <a:xfrm>
            <a:off x="6356570" y="6581001"/>
            <a:ext cx="27874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200" dirty="0" smtClean="0">
                <a:solidFill>
                  <a:schemeClr val="bg1">
                    <a:lumMod val="50000"/>
                  </a:schemeClr>
                </a:solidFill>
              </a:rPr>
              <a:t>Kredit: Pearljamfan75 </a:t>
            </a:r>
            <a:r>
              <a:rPr lang="da-DK" sz="1200" dirty="0">
                <a:solidFill>
                  <a:schemeClr val="bg1">
                    <a:lumMod val="50000"/>
                  </a:schemeClr>
                </a:solidFill>
              </a:rPr>
              <a:t>| Dreamstime.com </a:t>
            </a:r>
          </a:p>
        </p:txBody>
      </p:sp>
    </p:spTree>
    <p:extLst>
      <p:ext uri="{BB962C8B-B14F-4D97-AF65-F5344CB8AC3E}">
        <p14:creationId xmlns:p14="http://schemas.microsoft.com/office/powerpoint/2010/main" val="271063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a-DK" dirty="0" smtClean="0"/>
              <a:t>Et smart materiale: </a:t>
            </a:r>
            <a:br>
              <a:rPr lang="da-DK" dirty="0" smtClean="0"/>
            </a:br>
            <a:r>
              <a:rPr lang="da-DK" dirty="0" smtClean="0"/>
              <a:t>En </a:t>
            </a:r>
            <a:r>
              <a:rPr lang="da-DK" b="1" dirty="0" smtClean="0"/>
              <a:t>kat</a:t>
            </a:r>
            <a:r>
              <a:rPr lang="da-DK" dirty="0" smtClean="0"/>
              <a:t>alysator består af </a:t>
            </a:r>
            <a:r>
              <a:rPr lang="da-DK" dirty="0" err="1" smtClean="0"/>
              <a:t>nanopartikler</a:t>
            </a:r>
            <a:endParaRPr lang="da-DK" dirty="0"/>
          </a:p>
        </p:txBody>
      </p:sp>
      <p:pic>
        <p:nvPicPr>
          <p:cNvPr id="9218" name="Picture 2" descr="C:\Users\jahn\Documents\ID_JAHN_DTUFysik\FYSIK Uddannelse\Børnenes universitet DTU 28sept2013\foredrag\input\wiki commons\800px-2006_Car_Exhaust_Pip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97" y="1555955"/>
            <a:ext cx="4176415" cy="313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07097" y="4626258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RENSER UDSTØDNINGSGAS</a:t>
            </a:r>
            <a:endParaRPr lang="da-DK" dirty="0"/>
          </a:p>
        </p:txBody>
      </p:sp>
      <p:sp>
        <p:nvSpPr>
          <p:cNvPr id="3" name="TextBox 2"/>
          <p:cNvSpPr txBox="1"/>
          <p:nvPr/>
        </p:nvSpPr>
        <p:spPr>
          <a:xfrm>
            <a:off x="523526" y="5197905"/>
            <a:ext cx="2901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smtClean="0"/>
              <a:t>2 CO + O</a:t>
            </a:r>
            <a:r>
              <a:rPr lang="da-DK" sz="2800" baseline="-25000" dirty="0" smtClean="0"/>
              <a:t>2</a:t>
            </a:r>
            <a:r>
              <a:rPr lang="da-DK" sz="2800" dirty="0" smtClean="0"/>
              <a:t> </a:t>
            </a:r>
            <a:r>
              <a:rPr lang="da-DK" sz="2800" dirty="0" smtClean="0">
                <a:sym typeface="Wingdings" panose="05000000000000000000" pitchFamily="2" charset="2"/>
              </a:rPr>
              <a:t> 2 CO</a:t>
            </a:r>
            <a:r>
              <a:rPr lang="da-DK" sz="2800" baseline="-25000" dirty="0" smtClean="0">
                <a:sym typeface="Wingdings" panose="05000000000000000000" pitchFamily="2" charset="2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1516079" y="4438020"/>
            <a:ext cx="32674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redit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: Matthew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Paul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Argall,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wikimedia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commons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7" name="Picture 3" descr="C:\Users\jahn\Pictures\jpg, gif, etc\animated gifs\adsorption-desorption\reactions-on-new-Au_particle-some text\COox-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918" y="2404518"/>
            <a:ext cx="4645152" cy="348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93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2571" y="947892"/>
            <a:ext cx="9011690" cy="5833540"/>
            <a:chOff x="42571" y="947892"/>
            <a:chExt cx="9011690" cy="5833540"/>
          </a:xfrm>
        </p:grpSpPr>
        <p:sp>
          <p:nvSpPr>
            <p:cNvPr id="17" name="Rectangle 16"/>
            <p:cNvSpPr/>
            <p:nvPr/>
          </p:nvSpPr>
          <p:spPr>
            <a:xfrm>
              <a:off x="6070553" y="6504433"/>
              <a:ext cx="298370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a-DK" sz="1200" dirty="0">
                  <a:solidFill>
                    <a:schemeClr val="bg1">
                      <a:lumMod val="85000"/>
                    </a:schemeClr>
                  </a:solidFill>
                </a:rPr>
                <a:t>Kredit: Bengt </a:t>
              </a:r>
              <a:r>
                <a:rPr lang="da-DK" sz="1200" dirty="0" smtClean="0">
                  <a:solidFill>
                    <a:schemeClr val="bg1">
                      <a:lumMod val="85000"/>
                    </a:schemeClr>
                  </a:solidFill>
                </a:rPr>
                <a:t>Nilsson </a:t>
              </a:r>
              <a:r>
                <a:rPr lang="da-DK" sz="1200" dirty="0" err="1" smtClean="0">
                  <a:solidFill>
                    <a:schemeClr val="bg1">
                      <a:lumMod val="85000"/>
                    </a:schemeClr>
                  </a:solidFill>
                </a:rPr>
                <a:t>Hands-on</a:t>
              </a:r>
              <a:r>
                <a:rPr lang="da-DK" sz="1200" dirty="0" smtClean="0">
                  <a:solidFill>
                    <a:schemeClr val="bg1">
                      <a:lumMod val="85000"/>
                    </a:schemeClr>
                  </a:solidFill>
                </a:rPr>
                <a:t> science AB</a:t>
              </a:r>
              <a:endParaRPr lang="en-US" sz="1200" i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18" name="b37eb074-83f2-41cb-a325-0791707307c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006"/>
            <a:stretch/>
          </p:blipFill>
          <p:spPr bwMode="auto">
            <a:xfrm>
              <a:off x="42571" y="947892"/>
              <a:ext cx="8983539" cy="4777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b37eb074-83f2-41cb-a325-0791707307cf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399" r="91920" b="-2345"/>
            <a:stretch/>
          </p:blipFill>
          <p:spPr bwMode="auto">
            <a:xfrm>
              <a:off x="277401" y="5731777"/>
              <a:ext cx="725838" cy="37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 descr="C:\Users\jahn\Documents\ID_JAHN_DTUFysik\FYSIK Uddannelse\Børnenes universitet DTU 28sept2013\foredrag\input\wiki commons\800px-Copper-Roof_Palace,_Warsa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971" y="0"/>
            <a:ext cx="3416268" cy="25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ahn\Documents\ID_JAHN_DTUFysik\FYSIK Uddannelse\Børnenes universitet DTU 28sept2013\foredrag\input\wiki commons\Copper_Roof_Dresden_200701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239" y="0"/>
            <a:ext cx="2057759" cy="274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42594" y="2318008"/>
            <a:ext cx="33077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200" dirty="0" smtClean="0">
                <a:solidFill>
                  <a:schemeClr val="bg1">
                    <a:lumMod val="50000"/>
                  </a:schemeClr>
                </a:solidFill>
              </a:rPr>
              <a:t>Kredit: Maciej </a:t>
            </a:r>
            <a:r>
              <a:rPr lang="da-DK" sz="1200" dirty="0" err="1" smtClean="0">
                <a:solidFill>
                  <a:schemeClr val="bg1">
                    <a:lumMod val="50000"/>
                  </a:schemeClr>
                </a:solidFill>
              </a:rPr>
              <a:t>Szczepańczyk</a:t>
            </a:r>
            <a:r>
              <a:rPr lang="da-DK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ikimedia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ommons</a:t>
            </a:r>
            <a:endParaRPr lang="da-DK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78628" y="2510954"/>
            <a:ext cx="20652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a-DK" sz="1200" dirty="0" smtClean="0">
                <a:solidFill>
                  <a:schemeClr val="bg1">
                    <a:lumMod val="75000"/>
                  </a:schemeClr>
                </a:solidFill>
              </a:rPr>
              <a:t>Kredit: Johannes </a:t>
            </a:r>
            <a:r>
              <a:rPr lang="da-DK" sz="1200" dirty="0" err="1" smtClean="0">
                <a:solidFill>
                  <a:schemeClr val="bg1">
                    <a:lumMod val="75000"/>
                  </a:schemeClr>
                </a:solidFill>
              </a:rPr>
              <a:t>Fasolt</a:t>
            </a:r>
            <a:r>
              <a:rPr lang="da-DK" sz="1200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</a:p>
          <a:p>
            <a:pPr algn="r"/>
            <a:r>
              <a:rPr lang="da-DK" sz="1200" dirty="0" smtClean="0">
                <a:solidFill>
                  <a:schemeClr val="bg1">
                    <a:lumMod val="75000"/>
                  </a:schemeClr>
                </a:solidFill>
              </a:rPr>
              <a:t>W</a:t>
            </a:r>
            <a:r>
              <a:rPr lang="en-US" sz="1200" dirty="0" err="1" smtClean="0">
                <a:solidFill>
                  <a:schemeClr val="bg1">
                    <a:lumMod val="75000"/>
                  </a:schemeClr>
                </a:solidFill>
              </a:rPr>
              <a:t>ikimedia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 Commons</a:t>
            </a:r>
            <a:endParaRPr lang="da-DK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199212" y="4003350"/>
            <a:ext cx="2855049" cy="1433874"/>
            <a:chOff x="6199212" y="4003350"/>
            <a:chExt cx="2855049" cy="1433874"/>
          </a:xfrm>
        </p:grpSpPr>
        <p:pic>
          <p:nvPicPr>
            <p:cNvPr id="1029" name="Picture 5" descr="C:\Users\jahn\Documents\ID_JAHN_DTUFysik\FYSIK Uddannelse\Børnenes universitet DTU 28sept2013\foredrag\input\wiki commons\800px-Wedding_rings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73" t="20817" r="12623" b="28752"/>
            <a:stretch/>
          </p:blipFill>
          <p:spPr bwMode="auto">
            <a:xfrm>
              <a:off x="6199212" y="4003350"/>
              <a:ext cx="2812096" cy="1395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7214077" y="5160225"/>
              <a:ext cx="184018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a-DK" sz="1200" dirty="0">
                  <a:solidFill>
                    <a:schemeClr val="bg1">
                      <a:lumMod val="75000"/>
                    </a:schemeClr>
                  </a:solidFill>
                </a:rPr>
                <a:t>Jeff </a:t>
              </a:r>
              <a:r>
                <a:rPr lang="da-DK" sz="1200" dirty="0" err="1">
                  <a:solidFill>
                    <a:schemeClr val="bg1">
                      <a:lumMod val="75000"/>
                    </a:schemeClr>
                  </a:solidFill>
                </a:rPr>
                <a:t>Belmonte</a:t>
              </a:r>
              <a:r>
                <a:rPr lang="da-DK" sz="1200" dirty="0">
                  <a:solidFill>
                    <a:schemeClr val="bg1">
                      <a:lumMod val="75000"/>
                    </a:schemeClr>
                  </a:solidFill>
                </a:rPr>
                <a:t> from </a:t>
              </a:r>
              <a:r>
                <a:rPr lang="da-DK" sz="1200" dirty="0" err="1">
                  <a:solidFill>
                    <a:schemeClr val="bg1">
                      <a:lumMod val="75000"/>
                    </a:schemeClr>
                  </a:solidFill>
                </a:rPr>
                <a:t>Cuiabá</a:t>
              </a:r>
              <a:endParaRPr lang="da-DK" sz="12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pic>
        <p:nvPicPr>
          <p:cNvPr id="20" name="b37eb074-83f2-41cb-a325-0791707307c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5" t="34764" r="54949" b="54642"/>
          <a:stretch/>
        </p:blipFill>
        <p:spPr bwMode="auto">
          <a:xfrm>
            <a:off x="3295873" y="2537849"/>
            <a:ext cx="1198969" cy="171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b37eb074-83f2-41cb-a325-0791707307c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4" t="34816" r="39350" b="54590"/>
          <a:stretch/>
        </p:blipFill>
        <p:spPr bwMode="auto">
          <a:xfrm>
            <a:off x="4778705" y="2505357"/>
            <a:ext cx="1198800" cy="171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b37eb074-83f2-41cb-a325-0791707307c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1" t="55494" r="39413" b="33912"/>
          <a:stretch/>
        </p:blipFill>
        <p:spPr bwMode="auto">
          <a:xfrm>
            <a:off x="4778705" y="3722942"/>
            <a:ext cx="1198800" cy="171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C:\Users\jahn\Documents\ID_JAHN_DTUFysik\FYSIK Uddannelse\Børnenes universitet DTU 28sept2013\foredrag\input\wiki commons\800px-Old_car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" y="4177862"/>
            <a:ext cx="4014978" cy="268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3265" y="6642933"/>
            <a:ext cx="33594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Kredit: Fir0002/Flagstaffotos ,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Wikimedia Commons</a:t>
            </a:r>
            <a:endParaRPr lang="da-DK" sz="1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41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ahn\Documents\ID_JAHN_DTUFysik\FYSIK Uddannelse\Børnenes universitet DTU 28sept2013\foredrag\input\BU_program_formidda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2" y="930374"/>
            <a:ext cx="7837715" cy="554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20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Små partikler er bedre!</a:t>
            </a:r>
            <a:endParaRPr lang="da-DK" dirty="0"/>
          </a:p>
        </p:txBody>
      </p:sp>
      <p:grpSp>
        <p:nvGrpSpPr>
          <p:cNvPr id="8" name="Group 7"/>
          <p:cNvGrpSpPr/>
          <p:nvPr/>
        </p:nvGrpSpPr>
        <p:grpSpPr>
          <a:xfrm>
            <a:off x="6102894" y="4586883"/>
            <a:ext cx="2851311" cy="1885595"/>
            <a:chOff x="6102894" y="4273604"/>
            <a:chExt cx="2851311" cy="1885595"/>
          </a:xfrm>
        </p:grpSpPr>
        <p:pic>
          <p:nvPicPr>
            <p:cNvPr id="4098" name="Picture 2" descr="C:\Users\jahn\Documents\ID_JAHN_DTUFysik\FYSIK Uddannelse\Børnenes universitet DTU 28sept2013\foredrag\input\dreamstime_l_2144174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1403" y="4273604"/>
              <a:ext cx="2572291" cy="1714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102894" y="5928367"/>
              <a:ext cx="285131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900" dirty="0" err="1" smtClean="0">
                  <a:solidFill>
                    <a:schemeClr val="bg1">
                      <a:lumMod val="65000"/>
                    </a:schemeClr>
                  </a:solidFill>
                </a:rPr>
                <a:t>Kredit</a:t>
              </a:r>
              <a:r>
                <a:rPr lang="en-US" sz="900" dirty="0" smtClean="0">
                  <a:solidFill>
                    <a:schemeClr val="bg1">
                      <a:lumMod val="65000"/>
                    </a:schemeClr>
                  </a:solidFill>
                </a:rPr>
                <a:t>: </a:t>
              </a:r>
              <a:r>
                <a:rPr lang="en-US" sz="900" dirty="0" err="1" smtClean="0">
                  <a:solidFill>
                    <a:schemeClr val="bg1">
                      <a:lumMod val="65000"/>
                    </a:schemeClr>
                  </a:solidFill>
                </a:rPr>
                <a:t>Davesfreelancephotos</a:t>
              </a:r>
              <a:r>
                <a:rPr lang="en-US" sz="900" dirty="0">
                  <a:solidFill>
                    <a:schemeClr val="bg1">
                      <a:lumMod val="65000"/>
                    </a:schemeClr>
                  </a:solidFill>
                </a:rPr>
                <a:t> | Dreamstime.com</a:t>
              </a:r>
              <a:endParaRPr lang="da-DK" sz="9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4100" name="Picture 4" descr="C:\Users\jahn\Documents\ID_JAHN_DTUFysik\FYSIK Uddannelse\Børnenes universitet DTU 28sept2013\foredrag\input\Fig7_Guldnanopartikler_reaktivitet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4" y="1582001"/>
            <a:ext cx="5481813" cy="459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09119" y="6363019"/>
            <a:ext cx="2654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RENSER INDÅNDINGSLUFT</a:t>
            </a:r>
            <a:endParaRPr lang="da-DK" dirty="0"/>
          </a:p>
        </p:txBody>
      </p:sp>
      <p:sp>
        <p:nvSpPr>
          <p:cNvPr id="5" name="TextBox 4"/>
          <p:cNvSpPr txBox="1"/>
          <p:nvPr/>
        </p:nvSpPr>
        <p:spPr>
          <a:xfrm>
            <a:off x="1765854" y="5859132"/>
            <a:ext cx="391075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2400" dirty="0" err="1" smtClean="0"/>
              <a:t>Nanopartiklens</a:t>
            </a:r>
            <a:r>
              <a:rPr lang="da-DK" sz="2400" dirty="0" smtClean="0"/>
              <a:t> størrelse (nm)</a:t>
            </a:r>
            <a:endParaRPr lang="da-DK" sz="2400" dirty="0"/>
          </a:p>
        </p:txBody>
      </p:sp>
      <p:sp>
        <p:nvSpPr>
          <p:cNvPr id="6" name="Rectangle 5"/>
          <p:cNvSpPr/>
          <p:nvPr/>
        </p:nvSpPr>
        <p:spPr>
          <a:xfrm>
            <a:off x="5605603" y="1561219"/>
            <a:ext cx="685800" cy="3954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ectangle 14"/>
          <p:cNvSpPr/>
          <p:nvPr/>
        </p:nvSpPr>
        <p:spPr>
          <a:xfrm>
            <a:off x="1916384" y="2089981"/>
            <a:ext cx="3294363" cy="1448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" name="Picture 3" descr="C:\Users\jahn\Documents\ID_JAHN_DTUFysik\FYSIK Uddannelse\Børnenes universitet DTU 28sept2013\foredrag\input\1577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170" y="3753839"/>
            <a:ext cx="1670462" cy="168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ahn\Documents\ID_JAHN_DTUFysik\FYSIK Uddannelse\Børnenes universitet DTU 28sept2013\foredrag\input\40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885" y="2394309"/>
            <a:ext cx="711383" cy="71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jahn\Documents\ID_JAHN_DTUFysik\FYSIK Uddannelse\Børnenes universitet DTU 28sept2013\foredrag\input\14b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01" y="1762432"/>
            <a:ext cx="655098" cy="65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79025" y="2226780"/>
            <a:ext cx="2901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smtClean="0"/>
              <a:t>2 CO + O</a:t>
            </a:r>
            <a:r>
              <a:rPr lang="da-DK" sz="2800" baseline="-25000" dirty="0" smtClean="0"/>
              <a:t>2</a:t>
            </a:r>
            <a:r>
              <a:rPr lang="da-DK" sz="2800" dirty="0" smtClean="0"/>
              <a:t> </a:t>
            </a:r>
            <a:r>
              <a:rPr lang="da-DK" sz="2800" dirty="0" smtClean="0">
                <a:sym typeface="Wingdings" panose="05000000000000000000" pitchFamily="2" charset="2"/>
              </a:rPr>
              <a:t> 2 CO</a:t>
            </a:r>
            <a:r>
              <a:rPr lang="da-DK" sz="2800" baseline="-25000" dirty="0" smtClean="0">
                <a:sym typeface="Wingdings" panose="05000000000000000000" pitchFamily="2" charset="2"/>
              </a:rPr>
              <a:t>2</a:t>
            </a:r>
          </a:p>
        </p:txBody>
      </p:sp>
      <p:pic>
        <p:nvPicPr>
          <p:cNvPr id="12" name="Picture 2" descr="C:\Users\jahn\Documents\ID_JAHN_DTUFysik\FYSIK Uddannelse\Børnenes universitet DTU 28sept2013\foredrag\input\675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9" y="2846987"/>
            <a:ext cx="1419560" cy="143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 rot="16200000">
            <a:off x="-696091" y="3558302"/>
            <a:ext cx="343113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2400" dirty="0" smtClean="0"/>
              <a:t>Katalysatorens effektivitet</a:t>
            </a:r>
            <a:endParaRPr lang="da-DK" sz="2400" dirty="0"/>
          </a:p>
        </p:txBody>
      </p:sp>
      <p:pic>
        <p:nvPicPr>
          <p:cNvPr id="7170" name="Picture 2" descr="C:\Users\jahn\Documents\ID_JAHN_DTUFysik\FYSIK Uddannelse\Børnenes universitet DTU 28sept2013\foredrag\input\7257.p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20" y="3261257"/>
            <a:ext cx="2758599" cy="278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2579025" y="4882882"/>
            <a:ext cx="1292607" cy="41899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 descr="C:\Users\jahn\Documents\ID_JAHN_DTUFysik\FYSIK Uddannelse\Børnenes universitet DTU 28sept2013\foredrag\input\4.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997" y="1330907"/>
            <a:ext cx="323445" cy="32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ahn\Documents\ID_JAHN_DTUFysik\FYSIK Uddannelse\Børnenes universitet DTU 28sept2013\foredrag\input\smiley_vector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02" b="67847"/>
          <a:stretch/>
        </p:blipFill>
        <p:spPr bwMode="auto">
          <a:xfrm>
            <a:off x="-31920" y="2248727"/>
            <a:ext cx="930477" cy="91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jahn\Documents\ID_JAHN_DTUFysik\FYSIK Uddannelse\Børnenes universitet DTU 28sept2013\foredrag\input\smiley_vector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2" r="50000" b="67847"/>
          <a:stretch/>
        </p:blipFill>
        <p:spPr bwMode="auto">
          <a:xfrm>
            <a:off x="23500" y="4672032"/>
            <a:ext cx="930477" cy="91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jahn\Documents\ID_JAHN_DTUFysik\FYSIK Uddannelse\Børnenes universitet DTU 28sept2013\foredrag\input\smiley_vector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67847" r="50000"/>
          <a:stretch/>
        </p:blipFill>
        <p:spPr bwMode="auto">
          <a:xfrm>
            <a:off x="23500" y="3460379"/>
            <a:ext cx="930477" cy="91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jahn\Documents\ID_JAHN_DTUFysik\FYSIK Uddannelse\Børnenes universitet DTU 28sept2013\foredrag\input\smiley_vector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23" r="76602" b="33923"/>
          <a:stretch/>
        </p:blipFill>
        <p:spPr bwMode="auto">
          <a:xfrm>
            <a:off x="-4210" y="1037075"/>
            <a:ext cx="930477" cy="91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6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964557" y="0"/>
            <a:ext cx="1179443" cy="14179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260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Vi bruger mest ”fossile brændstoffer”</a:t>
            </a:r>
            <a:endParaRPr lang="da-DK" dirty="0"/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044" y="4088190"/>
            <a:ext cx="23717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jahn\Documents\ID_JAHN_DTUFysik\FYSIK Uddannelse\Børnenes universitet DTU 28sept2013\foredrag\input\wiki commons\Beryl_alpha_from_ai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73" y="1283586"/>
            <a:ext cx="3610549" cy="267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1493" y="3738682"/>
            <a:ext cx="3412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smtClean="0">
                <a:solidFill>
                  <a:schemeClr val="bg1">
                    <a:lumMod val="65000"/>
                  </a:schemeClr>
                </a:solidFill>
              </a:rPr>
              <a:t>Credit: </a:t>
            </a:r>
            <a:r>
              <a:rPr lang="da-DK" sz="1200" dirty="0">
                <a:solidFill>
                  <a:schemeClr val="bg1">
                    <a:lumMod val="65000"/>
                  </a:schemeClr>
                </a:solidFill>
              </a:rPr>
              <a:t>Stephen (</a:t>
            </a:r>
            <a:r>
              <a:rPr lang="da-DK" sz="1200" dirty="0" err="1">
                <a:solidFill>
                  <a:schemeClr val="bg1">
                    <a:lumMod val="65000"/>
                  </a:schemeClr>
                </a:solidFill>
              </a:rPr>
              <a:t>danrandom</a:t>
            </a:r>
            <a:r>
              <a:rPr lang="da-DK" sz="1200" dirty="0" smtClean="0">
                <a:solidFill>
                  <a:schemeClr val="bg1">
                    <a:lumMod val="65000"/>
                  </a:schemeClr>
                </a:solidFill>
              </a:rPr>
              <a:t>),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W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ikimedia Commons</a:t>
            </a:r>
            <a:endParaRPr lang="da-DK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8" name="Picture 4" descr="C:\Users\jahn\Documents\ID_JAHN_DTUFysik\FYSIK Uddannelse\Børnenes universitet DTU 28sept2013\foredrag\input\wiki commons\Cerrejonmine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578" y="1269185"/>
            <a:ext cx="3587191" cy="269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96424" y="3746612"/>
            <a:ext cx="27932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Credit: Zero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Gravity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1200" dirty="0" smtClean="0">
                <a:solidFill>
                  <a:schemeClr val="bg1">
                    <a:lumMod val="85000"/>
                  </a:schemeClr>
                </a:solidFill>
              </a:rPr>
              <a:t>Wikimedia Commons</a:t>
            </a:r>
            <a:endParaRPr lang="da-DK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9" name="Picture 5" descr="C:\Users\jahn\Documents\ID_JAHN_DTUFysik\FYSIK Uddannelse\Børnenes universitet DTU 28sept2013\foredrag\input\wiki commons\AVV2_A~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40"/>
          <a:stretch/>
        </p:blipFill>
        <p:spPr bwMode="auto">
          <a:xfrm>
            <a:off x="614073" y="4088190"/>
            <a:ext cx="4800000" cy="261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37066" y="6472113"/>
            <a:ext cx="1519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Wikimedia Commons</a:t>
            </a:r>
            <a:endParaRPr lang="da-DK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4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02607" y="4981088"/>
            <a:ext cx="3419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FREMSTILLER ”RENT” BRÆNDSTOF</a:t>
            </a:r>
            <a:endParaRPr lang="da-DK" dirty="0"/>
          </a:p>
        </p:txBody>
      </p:sp>
      <p:pic>
        <p:nvPicPr>
          <p:cNvPr id="4" name="Picture 3" descr="C:\Users\jahn\Documents\ID_JAHN_DTUFysik\FYSIK Uddannelse\Børnenes universitet DTU 28sept2013\foredrag\input\wiki commons\800px-Mazda_RX8_hydrogen_rotary_car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0" b="20316"/>
          <a:stretch/>
        </p:blipFill>
        <p:spPr bwMode="auto">
          <a:xfrm>
            <a:off x="5207260" y="2623262"/>
            <a:ext cx="3759347" cy="232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8" y="35248"/>
            <a:ext cx="5154352" cy="291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93707" y="1167378"/>
            <a:ext cx="40638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smtClean="0"/>
              <a:t>2 H</a:t>
            </a:r>
            <a:r>
              <a:rPr lang="da-DK" sz="2800" baseline="-25000" dirty="0" smtClean="0"/>
              <a:t>2</a:t>
            </a:r>
            <a:r>
              <a:rPr lang="da-DK" sz="2800" dirty="0" smtClean="0"/>
              <a:t>O </a:t>
            </a:r>
            <a:r>
              <a:rPr lang="da-DK" sz="2800" dirty="0" smtClean="0">
                <a:sym typeface="Wingdings" panose="05000000000000000000" pitchFamily="2" charset="2"/>
              </a:rPr>
              <a:t> 2 H</a:t>
            </a:r>
            <a:r>
              <a:rPr lang="da-DK" sz="2800" baseline="-25000" dirty="0" smtClean="0">
                <a:sym typeface="Wingdings" panose="05000000000000000000" pitchFamily="2" charset="2"/>
              </a:rPr>
              <a:t>2</a:t>
            </a:r>
            <a:r>
              <a:rPr lang="da-DK" sz="2800" dirty="0" smtClean="0">
                <a:sym typeface="Wingdings" panose="05000000000000000000" pitchFamily="2" charset="2"/>
              </a:rPr>
              <a:t> + O</a:t>
            </a:r>
            <a:r>
              <a:rPr lang="da-DK" sz="2800" baseline="-25000" dirty="0" smtClean="0">
                <a:sym typeface="Wingdings" panose="05000000000000000000" pitchFamily="2" charset="2"/>
              </a:rPr>
              <a:t>2 </a:t>
            </a:r>
            <a:r>
              <a:rPr lang="da-DK" sz="2800" dirty="0" smtClean="0">
                <a:sym typeface="Wingdings" panose="05000000000000000000" pitchFamily="2" charset="2"/>
              </a:rPr>
              <a:t>+</a:t>
            </a:r>
            <a:r>
              <a:rPr lang="da-DK" sz="2800" baseline="-25000" dirty="0" smtClean="0">
                <a:sym typeface="Wingdings" panose="05000000000000000000" pitchFamily="2" charset="2"/>
              </a:rPr>
              <a:t> </a:t>
            </a:r>
            <a:r>
              <a:rPr lang="da-DK" sz="2800" dirty="0" smtClean="0">
                <a:sym typeface="Wingdings" panose="05000000000000000000" pitchFamily="2" charset="2"/>
              </a:rPr>
              <a:t>energi</a:t>
            </a:r>
          </a:p>
          <a:p>
            <a:r>
              <a:rPr lang="da-DK" sz="2800" dirty="0" smtClean="0">
                <a:sym typeface="Wingdings" panose="05000000000000000000" pitchFamily="2" charset="2"/>
              </a:rPr>
              <a:t>(vand)  brændstof + ilt</a:t>
            </a:r>
            <a:endParaRPr lang="da-DK" sz="2800" dirty="0"/>
          </a:p>
        </p:txBody>
      </p:sp>
      <p:sp>
        <p:nvSpPr>
          <p:cNvPr id="2" name="Rectangle 1"/>
          <p:cNvSpPr/>
          <p:nvPr/>
        </p:nvSpPr>
        <p:spPr>
          <a:xfrm>
            <a:off x="4654904" y="266897"/>
            <a:ext cx="1414272" cy="781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Rectangle 6">
            <a:hlinkClick r:id="rId5"/>
          </p:cNvPr>
          <p:cNvSpPr/>
          <p:nvPr/>
        </p:nvSpPr>
        <p:spPr>
          <a:xfrm>
            <a:off x="7512971" y="4704895"/>
            <a:ext cx="15999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Wikimedia Commons</a:t>
            </a:r>
            <a:endParaRPr 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0081" y="3689781"/>
            <a:ext cx="3263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smtClean="0"/>
              <a:t>Kan maskinen laves ?</a:t>
            </a:r>
            <a:endParaRPr lang="da-DK" sz="2800" dirty="0"/>
          </a:p>
        </p:txBody>
      </p:sp>
      <p:sp>
        <p:nvSpPr>
          <p:cNvPr id="9" name="Rectangle 8"/>
          <p:cNvSpPr/>
          <p:nvPr/>
        </p:nvSpPr>
        <p:spPr>
          <a:xfrm>
            <a:off x="2564111" y="4142496"/>
            <a:ext cx="1494355" cy="204651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Nej</a:t>
            </a:r>
            <a:endParaRPr lang="da-DK" dirty="0"/>
          </a:p>
        </p:txBody>
      </p:sp>
      <p:sp>
        <p:nvSpPr>
          <p:cNvPr id="10" name="Rectangle 9"/>
          <p:cNvSpPr/>
          <p:nvPr/>
        </p:nvSpPr>
        <p:spPr>
          <a:xfrm>
            <a:off x="949026" y="4142495"/>
            <a:ext cx="1494355" cy="204651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Ja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4660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3" grpId="0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6" y="938300"/>
            <a:ext cx="3173447" cy="179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Vidio_hydrogen evoluti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1595" y="3175908"/>
            <a:ext cx="4487398" cy="2991249"/>
          </a:xfrm>
        </p:spPr>
      </p:pic>
      <p:pic>
        <p:nvPicPr>
          <p:cNvPr id="12" name="Picture 4" descr="phot01_wf13_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213" y="1429996"/>
            <a:ext cx="3468026" cy="260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5" t="11844" r="2546" b="18401"/>
          <a:stretch/>
        </p:blipFill>
        <p:spPr>
          <a:xfrm>
            <a:off x="5900929" y="4067208"/>
            <a:ext cx="2890582" cy="28364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98459" y="6590042"/>
            <a:ext cx="2445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smtClean="0">
                <a:solidFill>
                  <a:schemeClr val="bg1">
                    <a:lumMod val="50000"/>
                  </a:schemeClr>
                </a:solidFill>
              </a:rPr>
              <a:t>Chorkendorff et al. Nature Materials</a:t>
            </a:r>
            <a:endParaRPr lang="da-DK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17415" y="1239551"/>
            <a:ext cx="505111" cy="258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>Vi kan bruge solens energi til at lave brændstof</a:t>
            </a:r>
            <a:endParaRPr lang="da-DK" dirty="0"/>
          </a:p>
        </p:txBody>
      </p:sp>
      <p:sp>
        <p:nvSpPr>
          <p:cNvPr id="10" name="Rectangle 9"/>
          <p:cNvSpPr/>
          <p:nvPr/>
        </p:nvSpPr>
        <p:spPr>
          <a:xfrm>
            <a:off x="6071617" y="4067208"/>
            <a:ext cx="505111" cy="258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TextBox 2"/>
          <p:cNvSpPr txBox="1"/>
          <p:nvPr/>
        </p:nvSpPr>
        <p:spPr>
          <a:xfrm>
            <a:off x="387306" y="6447589"/>
            <a:ext cx="1581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err="1" smtClean="0">
                <a:solidFill>
                  <a:schemeClr val="bg1">
                    <a:lumMod val="50000"/>
                  </a:schemeClr>
                </a:solidFill>
              </a:rPr>
              <a:t>Yidong</a:t>
            </a:r>
            <a:r>
              <a:rPr lang="da-DK" sz="1200" dirty="0" smtClean="0">
                <a:solidFill>
                  <a:schemeClr val="bg1">
                    <a:lumMod val="50000"/>
                  </a:schemeClr>
                </a:solidFill>
              </a:rPr>
              <a:t> Hou, DTU Fysik</a:t>
            </a:r>
            <a:endParaRPr lang="da-DK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3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71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41374"/>
            <a:ext cx="8302102" cy="3822247"/>
          </a:xfrm>
        </p:spPr>
        <p:txBody>
          <a:bodyPr>
            <a:normAutofit/>
          </a:bodyPr>
          <a:lstStyle/>
          <a:p>
            <a:pPr algn="l"/>
            <a:r>
              <a:rPr lang="da-DK" dirty="0" smtClean="0"/>
              <a:t>Atomer</a:t>
            </a:r>
            <a:br>
              <a:rPr lang="da-DK" dirty="0" smtClean="0"/>
            </a:br>
            <a:r>
              <a:rPr lang="da-DK" dirty="0" err="1" smtClean="0"/>
              <a:t>Nanopartikler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Katalysatorer</a:t>
            </a:r>
            <a:br>
              <a:rPr lang="da-DK" dirty="0" smtClean="0"/>
            </a:br>
            <a:r>
              <a:rPr lang="da-DK" dirty="0" smtClean="0"/>
              <a:t>Energi i fremtiden</a:t>
            </a:r>
            <a:endParaRPr lang="da-DK" dirty="0"/>
          </a:p>
        </p:txBody>
      </p:sp>
      <p:pic>
        <p:nvPicPr>
          <p:cNvPr id="5" name="Picture 4" descr="http://blogs.scientificamerican.com/observations/files/2013/04/IBM-boy-and-at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190" y="1104652"/>
            <a:ext cx="2061384" cy="207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ile:Stylised Lithium Ato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734" y="236582"/>
            <a:ext cx="1674918" cy="179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ladsholder til indhold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628" y="6411840"/>
            <a:ext cx="1340372" cy="410565"/>
          </a:xfrm>
          <a:prstGeom prst="rect">
            <a:avLst/>
          </a:prstGeom>
        </p:spPr>
      </p:pic>
      <p:pic>
        <p:nvPicPr>
          <p:cNvPr id="12" name="Picture 11" descr="C:\Users\jahn\AppData\Local\Microsoft\Windows\Temporary Internet Files\Content.IE5\7P198IHA\MC900438205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515" y="4601481"/>
            <a:ext cx="18256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jahn\Documents\ID_JAHN_DTUFysik\FYSIK Uddannelse\Børnenes universitet DTU 28sept2013\foredrag\input\dreamstime_l_2562596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42" b="3146"/>
          <a:stretch/>
        </p:blipFill>
        <p:spPr bwMode="auto">
          <a:xfrm>
            <a:off x="5700153" y="3306946"/>
            <a:ext cx="3070286" cy="258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jahn\Documents\ID_JAHN_DTUFysik\FYSIK Uddannelse\Børnenes universitet DTU 28sept2013\foredrag\input\1577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989" y="2423336"/>
            <a:ext cx="2067201" cy="20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boks 15"/>
          <p:cNvSpPr txBox="1"/>
          <p:nvPr/>
        </p:nvSpPr>
        <p:spPr>
          <a:xfrm>
            <a:off x="4999368" y="6463233"/>
            <a:ext cx="2804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Børnenes Universitet er støttet af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68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ahn\Documents\ID_JAHN_DTUFysik\FYSIK Uddannelse\Børnenes universitet DTU 28sept2013\foredrag\input\dreamstime_l_256259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42" b="3146"/>
          <a:stretch/>
        </p:blipFill>
        <p:spPr bwMode="auto">
          <a:xfrm>
            <a:off x="4556235" y="2975995"/>
            <a:ext cx="4603531" cy="388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061" y="1275453"/>
            <a:ext cx="7772400" cy="1470025"/>
          </a:xfrm>
        </p:spPr>
        <p:txBody>
          <a:bodyPr/>
          <a:lstStyle/>
          <a:p>
            <a:pPr algn="l"/>
            <a:r>
              <a:rPr lang="da-DK" dirty="0" smtClean="0"/>
              <a:t>Guldatomer og Ren Energi!</a:t>
            </a:r>
            <a:endParaRPr lang="da-DK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79512" y="2587766"/>
            <a:ext cx="6400800" cy="1752600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da-DK" dirty="0" smtClean="0"/>
              <a:t>Christian Danvad Damsgaard</a:t>
            </a:r>
          </a:p>
          <a:p>
            <a:pPr algn="l">
              <a:spcBef>
                <a:spcPts val="0"/>
              </a:spcBef>
            </a:pPr>
            <a:r>
              <a:rPr lang="da-DK" dirty="0" smtClean="0"/>
              <a:t>Jane Hvolbæk Nielsen</a:t>
            </a:r>
            <a:endParaRPr lang="da-DK" dirty="0"/>
          </a:p>
        </p:txBody>
      </p:sp>
      <p:pic>
        <p:nvPicPr>
          <p:cNvPr id="2051" name="Picture 3" descr="C:\Users\jahn\Documents\ID_JAHN_DTUFysik\FYSIK Uddannelse\Børnenes universitet DTU 28sept2013\foredrag\input\1577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11" y="4357051"/>
            <a:ext cx="2769261" cy="279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jahn\AppData\Local\Microsoft\Windows\Temporary Internet Files\Content.IE5\7P198IHA\MC900438205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6" y="1018664"/>
            <a:ext cx="18256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356570" y="6581001"/>
            <a:ext cx="27874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200" dirty="0" smtClean="0">
                <a:solidFill>
                  <a:schemeClr val="bg1">
                    <a:lumMod val="50000"/>
                  </a:schemeClr>
                </a:solidFill>
              </a:rPr>
              <a:t>Kredit: Pearljamfan75 </a:t>
            </a:r>
            <a:r>
              <a:rPr lang="da-DK" sz="1200" dirty="0">
                <a:solidFill>
                  <a:schemeClr val="bg1">
                    <a:lumMod val="50000"/>
                  </a:schemeClr>
                </a:solidFill>
              </a:rPr>
              <a:t>| Dreamstime.com </a:t>
            </a:r>
          </a:p>
        </p:txBody>
      </p:sp>
    </p:spTree>
    <p:extLst>
      <p:ext uri="{BB962C8B-B14F-4D97-AF65-F5344CB8AC3E}">
        <p14:creationId xmlns:p14="http://schemas.microsoft.com/office/powerpoint/2010/main" val="213833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blogs.scientificamerican.com/observations/files/2013/04/IBM-boy-and-at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414" y="2225842"/>
            <a:ext cx="3614586" cy="364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4406900"/>
            <a:ext cx="4807101" cy="1362075"/>
          </a:xfrm>
        </p:spPr>
        <p:txBody>
          <a:bodyPr/>
          <a:lstStyle/>
          <a:p>
            <a:r>
              <a:rPr lang="da-DK" dirty="0" smtClean="0"/>
              <a:t>Alting er opbygget af atomer</a:t>
            </a:r>
            <a:endParaRPr lang="da-DK" dirty="0"/>
          </a:p>
        </p:txBody>
      </p:sp>
      <p:sp>
        <p:nvSpPr>
          <p:cNvPr id="6" name="AutoShape 2" descr="data:image/jpeg;base64,/9j/4AAQSkZJRgABAQAAAQABAAD/2wCEAAkGBhQSERQTExQVFRUWGBgVGBgXFxwYGBoXFRgXFRgWHBcYHCceGBwjGRQYHy8iIycpLCwsFh4xNTAqNSYrLCkBCQoKDgwOGg8PGiwlHyQsKiwsLCwsLCwsLCosLCwsKSwsLCwsLCwsLCwsLCwsLCwsLCwsLCwpLCwsLCwpLCwsLP/AABEIAL8BBwMBIgACEQEDEQH/xAAcAAEAAgMBAQEAAAAAAAAAAAAABQYDBAcBAgj/xAA7EAABAwIDBQcDAgMJAQEAAAABAAIRAyEEBTESQVFhcQaBkaGxwfATItEy4QdCchQVI1JigpKy8aKD/8QAGQEBAAMBAQAAAAAAAAAAAAAAAAIDBAEF/8QAJxEAAgICAQMFAAIDAAAAAAAAAAECEQMhEgQTMSIyQVFhM6EFFCP/2gAMAwEAAhEDEQA/AO4oiIAiIgCIiAIiIAi18Zithsr4weYteOB4IDbREQBERAEREAREQBERAEREARElAFjr1wwSV8V8SG9eCr2b5hqJk7+AXHo7FWTWCzMVDGi3lQsnxjm1QXG3Mq9U3yJXVtWJLi6PtERDgREQBERAEREAREQBERAEREBXe1eIIAA15qIyzMS39Xh81XnbLFf4sTpbUT4KNwte1j3RH7KuUt0aIQ9Fl6wmZAgGZHHepFrgbhULD5g5u9viPyrDlubBwlpHMT8jquqVlcsbROosdGuHCyyKZWEREAREQBERAEREAWjmGZCmOJXxmOZhggGTyVTxmKvLjroBqec7gouVE4ws38Tmx4GTyUU6oTeI33C+G4gXkwsVXG7P6Gk83WHpJUf1l6j9GtWqEHavblb8q+9msb9WiDwsub47MHOP3Ge+AO6bq4dgMQS1wknqoY53Jolmh6LLeiIrzGEREAREQBERAEREAREQBERAcz7c2xJ00Bk9NyhMLmUWVo/iJgf8RjwRcRe2nNVLC5cCZ2tr+gepIEeaxZVJZNHp4XF41ZL4XHAmQL/OSkqTXztlxBH+r1j09VHYSmG6Dznz/EKRo4dpgvMgaNENH7q9JtbKZtJ6JfBZq60i2kgi3hp0KmWZw1oG2bExtDTv4Ko1yRdrXRyIgdxt7rPhcYf0mDNiD77vBVzyuBDtqRdqddrhIII5L7lc5fiH0ag2CQw3A4cQp+lmj/plwdpePny6ph18JOmqaEuma2mWcuC1K+ZtaY1Pz8qDoZqX0zJvx6qLdjtkmeIC5k65JJxEOnd7LQc6HBZ2Zo0qpnHAGTpEeC9y7FamenSVVHrpXRY+nVFoqZywc7SorF9oySabbEg34BQ1HGAvd80WNjf8QuO+R3Kmf+QnKktE49NGPk8xmZRa5mwbvPEle0cHtHac3bdvG1IB4RoI6r4rYW5c39V78tw5arXq13Tsg/gDmVq6afLbITVaRvPpVBc/TpjlHqSPdRmLY0XNeTuDQD5jXxQB50e08f0yO6473eCjsXhAb/Vc+24j/tF+4LZNutHMaV7ZqVcVLoDnG+/9p9Ve+wDf1XmB7hc4l31AALk/5pAmw0AC6n2Hwuyx2/Qd+9V4fcWdTqBZ0RFqPOCIiAIiIAiIgCIiAIiIAiIgK326w80A4WLTr1/cBc5GKcT9zgeIJny0XX82wv1KL2cQY6i4XGM/wzw+WkAEwZLWjr929Z82mjb01O4k5h8Q0Xa2mDxLr/8AFvuVlOOqvs11MjfskCOpJhQOA7IGqNr69QN4gfaOhOo6AqRHZCjTIL6r6jt2072G/lAHVdXKvAnwT8/0SNKo2bkudHKDPNgE+K3aDZu0bJi8gi45H34qNw1FzCILmjgSDPVpv4ac1MNrkNIdcbiIHmNeqz51cWci6ZjxrdoA8F8OxWyw9PJYzifuI1+XstTM5LTA7l4b1b+TZHdIy5TibunSPPevMcLg8/nzkojJsYQ+HKUzWpZscV1bgSkqmfGIqyAPkn55rbwAimOMQo8VL90+NvytzCOinfn5pC7OS8GhhqpbUJOklTdGsIB+aqsVsw2qtuIAhT9B32yN6jHT0TyLSskabgeu75yWliabT9okganjGu6AJ3z4oLCNw819jDfUEEbI1J3dQDbpK9TpZpKjFkj8mjVpU40ED/SHeAE+yiMVmrKckE7QuYplni5zXf8AYKcx2SAiKbXO57RF90u9gFVM+yfEUhtl4Y3czbvA39T3QvQlJpWiONJumzZwNV9d4dq0XuXEknT+c+gXV+zjIoAnUz+Fx/Ie1ThUbSa0uJIB39/Pku0ZY77AN41TA1K2c6pONJm4iItBjCIiAIiIAiIgCIiAIiIAiIgC552ww1OnUc6Ym40nnEgjXkuhqhdrcCzFtewmCHHZI3QbSOChP2/pPG6kc6xfafZeDYjWdpxM9ST5NEboVu7PYh9Vu1DRPOT/ALoIPzTRc3xGTPo1CHS2/d4yJVy7NUKsfr2juDmtAjkAbHu/bLHI15N2WCrRcahGzDgJG6Tu3zc6LQqgm7d824/uvA95AJF/Hz4LapDjp8hY8+Vz0QhHia2HBH6xwE7+RWHMaxb37/ypMU2GziOpn538lizXKyaRGo5/L9Vn7bcW0WqVS2VargTH1GyCDPzvPqpHL8wFalf9Qseo38lvdnqQNN1M3Mz3lQX91GjWdrskH2+dyisfGKkvDLnPk3F+UbD8SCSBu+fOq9zvEFtENaYJAWmaTm1OIOvfB03WhSP93F1Vm1doMDpP7qtJ7R302mYsFlgp0tt8TAA7491LZZTLmh27cPf0Wx2gwo2GcCpDLsGBRkDULQsC7jj9Iplkbjy+2ajqcnkNevBNkiI8fRbWGyx4EfLrYdgtnW3QT571xQfuoi5LwaF4Jv7x7Kn59hauIqEU6c7Ntot2gOJ2iDx0Hkr63BFwjQc9e/8ACx/2a2zFvJaozdUyMXxdoqXZDs8KLvqOgu6b/k+K6PlNa5B4eigf7qc39I7vdb+R03CpJPctOObTUUirM+dyZZERFtMgREQBERAEREAREQBERAEREAVDzWmGVXWO+/7K+KFzbLmueHRuvzVOaLlHRODp7KFXyM1SH3EH5Yi6laOCsGgTGh3gd34U7VpAL3DUGgzvXnzW6TNSloj6WDc29j83hZ6WF4EDyj8ea2a9QTrdRuP7QswzS8mY0E68lBKN78HdvwSDsuabk34z7rIcJLC3anuhclzz+KNd7nCnYDWDYf7jvWDLe2uPbS/tBp1X0ASDULS6mIOyRttA2b2WqCj8RIS1pyVnQ8pomnUftAjXy/8AV5mVAOMETJJ+ea1uy/aRuOaSIa9uoHA2kHf+6lKlEiNr+nwUv9dLFS8EXkfPfkgRhCTJ0O/w9lKYelv6eS9NGJG78j9p71u4PD6T08b+5WfHh9RZKej4xVP6jdneCsuP7RYfBsAqPAIAtqfAXKw9qq4wmFqVt7RbqTA8yuDDPGvripixVq0zJc1r9hzrWG0QYE/tC2SxqEvT5ZSprj6vH0dvwn8TsK4xLusewVgoZrSrt2qbgec/lfnXD1cPXxL20qTqdNxmkC7ae2AJaXb7gkFdG/h9gKrnPBqE7LtgcwW7QkjoVTLue3ydhPHJ+KZ0Hqvp9QbyoXNqeIp2AEcZUNRziptfdNt//qwTm4OqZrjj5K0y8U643LbwoG1O9VnB5gCJHipjAY4Ei91r6fNbVmfJjon0XjSvV6ZkCIiAIiIAiIgCIiAIiIAiIgCic3rhpM8FLKu9qnRB0sqszqDZKCuSIepmQJKj8Zn8HZab/Oa08TmDWiLGeV1G0qH1HyTzjTzXgtykz04pJWyxYOniaxnaAbzBle9o+yO3QgmTIvwJsPMrLgMWacXgDdHvF1ZaWKbVZsm08/Rbemhjen5/SjJOSdrwfmzH0SMOABvh3GRx7/RQdKs+NgOdB/lBMeGi7N2v7G1GVH1KbNpjyXPaInaP6nMOl9S0kXmDeBTKWQna/wALC1nVDptNDWt5ydVq58dGHtzvSs87A5qcLj6bSftfDD/ugesLuuNZ9oPOe74VyHA/w3rMc2viHAOBBDRxBkSSujZXnprUx/pseoXY9RFXBmjsy4pmaqNOvz0UhgqftvWDD05ifNbDnlhRTS9R3i3orH8ZqpGXlo3vZPQSfWFxsZZ/aabfpxtgfp3npxK7VnuK+tVFKo0FsGJuCd3otE/wjw1UCpRc+i4/5Taem5Q73dm1E5kwVBNujk+SZK+m81KkNDOPEeC7F/DbAkbVUyA87YBtDQ3ZZI4mXHoQvjB/wlY14fXruq7N4eZHgbeIVixGPp0WbFMgHv18fNTtx9UtFcMdfNs3czxbCCJVWxuEa8QABv8Agi6w4jMPuuZv1nw3LypinubDGnuNu8LFLL3JW0a4wcVow4SuWuLdkwO+3spDLsZ/ia69B6KJrZe/V2yOX7CFJdn8I11UAye6FVCD5pL7LJSXFtnQ6H6R0WRY6NMAWELIvdPMCIiAIiIAiIgCIiAIiIAiIgCqvbh5FOR6+ytSgu0mG2mm1jylQyR5Qa/CUHUkzk1fEOcYh88reYW/g/qNbOwJ4xJ8ZlbtXABrtCvmpWLTYG3zgvEjFrzo9KUk/B5TzAgfcIK3KGcvb0/5RzChnZ20n7vb2WRldm5w6En2XZRa9SZFfTRcMF2oMQ6OH3fb4DVS1DOaZMbJk8BJ8lzvCVHF2h8eHTVWTDYksbqY3k6mO9WY+oyX5ITxQRsdo3bV9APneoXA1RTGwAZmT1P4UqcG6uQ59m8eI9loZlhm06rQNTcbrb1CcZylzLYONcCy5TRLhffHksub0SBIUXhs/Y1mzcRvjVfFbO9tpAcvR7S7VXsrUJuV1o0X1C6oJAMCR1/CsOAxcM+20+CicoqB9fYa0kgS4jdwnhKm35fqWjZO/gVjxYZxbkjuWa9rIXNMZVE7Rt3x5KAxecF32keOvjv8lbq+EcQRE9Gg+ir2O7LuMmNnvHouSw5W7Vs5HJD5IhtW+scrfPJbdHHggtDhPEEfD3rBW7PGILvMfkLTZl/0zbZPPbHoucZw+CVxl8k1gaLXgtMnhIVn7N4LZM8FVsC90xx/ywfQq95HShoWrpIW7fwUZ3SomAvURbzIEREAREQBERAEREAREQBERAFoZtXLWEBpM8APdb6i85pHZncuoFEx8g7Rt1PlYHwUTjMza5sQ639LfI7UeCmscAXEE+5UNWwoBkCOZufHd3LxctqTSPRx1WyL/sAfctdHOoI/6gKTy/L6bDvH/wChJ/8AlnuvKWWhxmTPEyT46+gUhhsDSYfueJ6yfBv5VmOLfwRyT/SUwNCm4wCSem16gKcZkbS0aWvw91oYB9MRE+MeTfcqTD28/E+i9GGGLW0YnkdnjMFsESW9Sb8rKM7W5QzEUZa4io27XN1nqtzEOA/lLjzMqPr40C2z5q1YoqNBTlyUkc5o5himVTTrwWwYdAaZH9NlsYuvWc1rKDy1znXI12eR3XU7mwa9ploHOdFF9mMYyTskF0lt+RKzdvdNntx6lvG5cdovvZHAjD0vuO0913EmSTxvdTbsS07nHofW91W8PjncvD8qSw+IJ3x4LZGCSo8ScpOXJksyuCLMtzH7KIx2DbJiG8pHvCkHVYE7SrubYokkOgc/5ehOrT1XJVFbIK29GtjME/8AldPT86KJfhX7X3GTwcL+azfSdtWkHdexHIhSOFa/fLhwf93rdedKPcerNcXxR8ZXgbglvh+6vWV0gG2HzvVdwIaXaFvmPyFacKyB/wC+61YsahHRRkk5PZmREVhAIiIAiIgCIiAIiIAiIgCIiAKDzysSLA99h+6m3OgSVVM8zMOkC0b/ANktJWzqVsqNeiTUO7ebwOpW00MAtB5/gLQx7i7fA1AOn9R4rFhax0bfmfNy8uNcmbJXRmxdJxsJHIfL+i1WMcwbuZ9pF3HkIHEhSNSs1o1v4T7x5nfwWs+B9z/uduadBwkejfHgZOG7RxS0bWAxhEFxIB0AgvcOQ0Y3n/2U/gM0D7NEDS2/v1PzRUqs8yRNzd7juHD8+HWRwuP+m0ayRYcBu7ybngBZacWVrTKZwT2i41myNVB5k/ZMNbK+svzkGzjKlPpNfcEFbU+S0Up8XspWLwlSpO1EcFgwuQkaADoFeXYDkvWYDko9u3bNC6mSVIr2CwlZpH3SOas+FkC69FEC5gLTxmPGjfFWe0olNzM2NxIgxE7x83fOkSXGfIg+h5c/HcViIIM/LrKYsQdPTgQeGnQhZ5tyJR0ZsOwR9um9p3dF9VqhaJFx6dViNQCC2Z+W58lrvxW3cGCP1NixHTfzCqlJRVIkk2yfyDFbR/T89Fa2GyqXZgifzqFbgroO4JlclUmeoiLpwIiIAiIgCIiAIiIAiIgCIvHFAYcZXDWm6oec4oEnXjZWLOMZqqhi3tcZIKz9ROlxRfhjuyPrCQYEnmtSoajOHsPnr0vu/Vgk3gd1/nqFGY3CucZJI324e1l56lW0aqvR9/VDWl5IJ/lE7+J4x6rFh6riC8zG4k6u4jjHHjC1K4cDcQBYCAfXThPJbdOmXENLxaLC5k6z6dy0R34KpKj2mdohugMud/S2/nE87LA2qXOLu/8AClBRaAT/AJiW/wC0CPcf8VrVAwCBoFZxZDkY6NUtvKmcpzEgTNlCMYXG4geyk8LGg3K7GqKpljp59GpWU5ySLKp5pU2Gkjd+VtZTjduiHAboI5haFN3RVx1ZL4jHElY9qVqioHW6LLJjmuWdMNSsQYWt/bIdHkePXncd6zPxLNrZfY7uB71jr0ryL71myNl0aMDs1DDFy0xzsbg9RyX23Gja2hYzfrr4EX8V6crDgDI3i/Iz6FfFTCRFv9Bg7tWnuPlCzSU0i9OLLX2fEkkeH4VwoOtdU3s2dn5cK50D9oW/F/GjJk9xkREUiIREQBERAEREARF5KA9ReSvUAWDFVoBiCsrioTPceWtOiWkrZ1K3RXs7zMyQR4KHY3bMkeJAHQLFjcYXO1X3hQCRJnuXiyyPJOz0VHjE262GYG8TyB9So1z4mTc6C2g5eClMS0u0gdfwsbMqFpOm5oA5+6tp3pFdqtlWxGWbbg4gxrc7uNtbLHQOxJ+4CC651Ma8TcqxYnZYYB48SdOKjqmHa6+8gx1XFrwSbvyR2Jxv6BvIJ5/qI07liqZkG8CePsvnEYEN33E+u1c950UHWDi6SbDcpPMwsSZaMLiJudffgtrD4uCfXkqmzGuECYEDTv8AOBqpPB4wuhuk+gsro5tlcsPySmPxO3AGgWTIK2zLDp+Vriq1oKUnDaniJHcVcp7sp46om6rC2CCt/B1tqyh/7XLdd3z38F9U8bsOt8m4VvcSIcGyQzfLdtu039Q81BDHuo/rkN+cVNszYEAcbj8dxWvV2Htc1wBBBkR84yqcso3aZbCL8Mx080FriDJ8Y/G9b+HYH7iLeG/vFlV6OVmk+A6WG43jw3K2ZdVAaJ6eNllWRzlRc4qK0S+TOvvVuwZ+1VXJ2wYMQdPm5WzDERC9HE/+ezHk9xmReSvVIiEREAREQH//2Q=="/>
          <p:cNvSpPr>
            <a:spLocks noChangeAspect="1" noChangeArrowheads="1"/>
          </p:cNvSpPr>
          <p:nvPr/>
        </p:nvSpPr>
        <p:spPr bwMode="auto">
          <a:xfrm>
            <a:off x="0" y="-876300"/>
            <a:ext cx="25050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5" name="Picture 4" descr="File:Stylised Lithium Ato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11" y="660814"/>
            <a:ext cx="2914090" cy="313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5"/>
          </p:cNvPr>
          <p:cNvSpPr/>
          <p:nvPr/>
        </p:nvSpPr>
        <p:spPr>
          <a:xfrm>
            <a:off x="0" y="6570730"/>
            <a:ext cx="15999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Wikimedia Commons</a:t>
            </a:r>
            <a:endParaRPr 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5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782" y="5892260"/>
            <a:ext cx="677218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08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Fra synligt til usynligt</a:t>
            </a:r>
            <a:endParaRPr lang="da-DK" dirty="0"/>
          </a:p>
        </p:txBody>
      </p:sp>
      <p:sp>
        <p:nvSpPr>
          <p:cNvPr id="2" name="AutoShape 5" descr="data:image/jpeg;base64,/9j/4AAQSkZJRgABAQAAAQABAAD/2wCEAAkGBxASDw8UEBQPFRUPEA8PFA8PDw8PFBAQFBEWFhQUFBQYHCggGBolHBQVITEhJSkrLi4uFx8zODMsNygtLisBCgoKDQ0NFA8PFCwcFBksLCssLCwsLDcsLCwrLCssLCw3NzcsNywrLCwsKywrLCw3LCsrLCwrMiwsKyssNywsLP/AABEIAOEA4QMBIgACEQEDEQH/xAAbAAEAAgMBAQAAAAAAAAAAAAAAAgMBBAUGB//EADsQAAMAAQIEAggFAgUDBQAAAAABAgMEEQUSITFBUQYTIjJhcYGhFFKRscFC0SNy4fDxFWKCBzNTkpP/xAAXAQEBAQEAAAAAAAAAAAAAAAAAAQID/8QAHBEBAQEAAgMBAAAAAAAAAAAAAAERAjEhQVES/9oADAMBAAIRAxEAPwD7iAAAAAAAAAAABhsDJXeaV3f07lGTM326L7shOMCd6zyl/V7Fb11flX6sseMqvGBKeIr+qWviuptYs00vZaf+/I5l4zWpOXvLaa8UB6AHP0HEOZ8t7KvB+Ff6nQAAAAAAAAAAAAAAAAAAAAAAAAAAAAa2e93t5fdl91smzVkCUyWKSKJphGGiFIsZBga9o1skm3Zr5AOdmn7Hb4Zq/WR196ej+PkzlZkR4Zm5My8r9l/Xt9yK9GACgAAAAAAAAAAAAAAAAAAAAAAACrUe79ShMu1Pu/U1kwLkzKZVuZ5gix2QbItkWwFs18jLKoptgUZTTy9Hv5dTbyGpmMq9XL3SfmtzJHGtkl5JL7EjQAw2a+TWSu27+Xb9QNkHOrX14JL57srevyeU/o/7gdUHMniu3vT9Zf8ADNzT6uL919fJ9H+gF4AAAAAAAAAAAAAAAK863lmi2dI52ojZgY3M8xVuZTIixsi2YMMCNMrpkqKLomiNsr0+PnyRPnS3+S6v9hls6HA9N0eR/wBXSf8AL4v6/wAE7qusQy5FK3f/ACTOdkvnrfwXZfDzNBkyVXft5EVjLZklsBR6shWM2WiukUaWSDUyTt1XRrxR0bR5bjPphodNqHg1N1iraaVZMWRY7TW/s3ts9vEg9Vw3im7UZO76K/P4P4nXPC6XX4NRHPp8mPJG+3NjtUk/J7dn8D1HBNd6yHNe9HT5z4MDpAAoAAAAAAAAAAAQy41S2ZMAcrLicvr+vmRTOrcprZmk9Ot+m+xMFKJOGbMwZcjBoXDNLUqkn0f7nYqSm4JeI5vC9G8z3rfkT6v8z8kekS27eHTY5ePLU9n08n2N/T6hWundd0WTBHW3tO35nt9PE1oRnXV7crynf9X/AKGJZPYsRLcrTM7lEmVUS3I0yimzQ1+kxZZ5csY7n8uSJtfozdtmhxDVxix3eSlMQnVVT2UrzYHhPSqdJwmfxOlx4seTLePFWCeaVnx8+9qYT2Vpb7Vt0+p630f4nFPBmxvfHmUtPzi/P5fweYxcV0OvwzrqxXT4eslr2G3ORRzXMfn22lp9t9jX9DuMXl9ZGorHGXJtnx6KVtWm0zmVKfTx6Vt39rw3IPsoPOf9XsFHowAAAMOku4GQVvNPn9mFnnz+zAsBiaT7GQABinsgIZK8CCRgkiozsGjIYFdIptF1FdAa9IpVOaTXdGxZr0SqlnzqrT/7V0+O7LFRp5OnXy/YtjIY9jZ3HMU8wdGhY7IVZBsruihdGpmro0/HoW3Rq5WQebd6Dhs4sU8uNai1Gy3p3ah7VUrq2+VLfbq2jiYEsPEs3rsblVn9bi1PL/715onFOLm8dlzez4cm53+McCwajPp8uVPm0z5ocvlfNzTSbpdWly+726s53FOGZM/FdBtXNPLVPHS6Y+TJj3tf9zdSvlL8wPY/g68mZPVeqnyRgosMNhs1sl7/ACAr4hxCccOq3Urq6292e7qn2SS8T53wr/1CrLxJxcZVp8uNPSrFgrLeb21Prcinepl7PbdJbdWfQdbo4zYsmLKuaMsVjuX4zS2aPl/F/wAFgyVpoWs0P4W3yzpJzVfEZrH7FK4W7pVt3b7P6VH1HPkmJdXUzK71TUpfNvsQxZovfkqa2bluKVbPye3iec4Bi/F8Ox6XiVqs9YN8+FZeXJyNtL1ih79tt/Dc2fRzhmi4dinTYsqTnk3jJl9qrt9KUN9HT391bAdvt2LsWq26V+v9yFIqtEHTTK877Gpps/K9n2f2L9TXVfIKbmdyrczzFRbuNyrmM84EqKrZKrKaZRG2UNll0VEFeQ1dNn8PLobWQxqOHusUZMa9pT7Ur+peDXxOXLe4sTmye5zcGpNzHk3E5C1sqtkqZRdmtFeSjWuieSzXuhohk6nQ9GOHJ5qzNe5Kxqn493sv1f6ryNbQ6K81bT2XvXt0n+7+B6/TYJxwplbKf97v4lgtABRr6q+y+pTLIZr3piaA2JPM+n+O/wAN6z8Tl0+HFvWesGLny3j7KYrvPXxPRqivWYIy47x5EnOSaipfjNLZlR869HOOcH02fFi4bgz58udxOXUxFZLia71lyV1+aR6DjPoNp9Rr8Grq8yyYd+s5a8F7HJ+VJ79F336nH9HuJaLhOS9Dm9ZjSfrI1eaJU5ubrtzT4Lot2e80+qx5JVY6m5faopUn9UES8P5fiV0TbKqYVCjPrusp+Ca3MUynJv4d99zFVuKjPMauPLui1UWVFu45ivcNmtEnRCqItkKoaDYZhDcyKs72R1seVREyurmZT8k0vFnNx4ud9ey+7N6IEVRell07qZdPx2RZyF3KYaNYmqKk1suJPujdpFNoYORqdK/6f0ZscM4LzpVkpbP+iH1+VPw+Rdkkrwaisdbz2fefBr+5PzF16DDimJUykkuyRMr0+ablVPZ/b4MsAAADj1XUlNlWfo38G19zCoI2VZNUaqskrKIcS4dg1EcufHGSfK5T2+T8Dg8C9ElotVV6bNknBklqtJXtzz79Kmn1R6LnMOwJ1RBsi6I7kEmzGJ+3H+af3MGdOt8kL47/AKdTNVLXaf1dbr3af/1fkQijsZqnZquu/gcv8L1eze3gn3GfBlMUTWIjcMvlFNMiZtNFFZSaq10Q5t2kvH9ijndPaU2/JLc28GlcP2/ea32/Kt/36E7G7inZFqKkWJnSImYZjmDZURopssplN0BTZqZkbV0auZhU+F6v1eTZ+7bSfwfgz0h4rMz1nDs3Piin3crf5ro/2Mq2QAByuJ49q38K/c0FZ3tVh55a+qfxPPZ4abT7oC1WS5zVVklYRsc5nmNfnMqgLuYymUqiXOSi10Izxjpc9xFX7MqqmW9/Bb92V1grJFKaqHSaVyk6n4rfpueT9IeCYZqNPpcV5dZqZp/jc9XkrTYu15qyv3X12Uzt18iSaPoEyS5Tw3oRxCsNPRvLeqnT86ya6mox4Xv7GFVT3uvPq9j3aaa3XX4o2K2iFIuaK6CKKRrVhnmTc7rxndrf9DbspoliurppjlXIkk/JbfqaWrf+I/gl+xVo9RyVs/dp/o/MzrntlfxUv+P4IqaozzFHOOc0i/nHOa/OOcqL6Zr3Rh5Cu7AxdGrlZO7NfJQVTkZ6T0frfAvhVL77/wAnmMlHpvR1f4C+NU/vt/BlXTAAA1dbo1a8n5+fzNoAeY1OmqX1TX8lHN5nrLhNbNJrya3NPNwvG+26+T3X3A4KZJM6VcFfhS+qaMTwevGp+7COdzGYl0+m+y23fkjr4uEQvebfw91E9bKmYmUkt99l8F/qZxXM4pxCNNpsua9uXDFXs3tu0ui+vY0eHar/AKlw/nl5MH4mXO87LJjnfbbdrvt+51c2GbiptJzSaafimeZ9PNTr8eLTzw6PaeWYdJxspacqeV/v4bG0eU9ItPpdHqcmLU4Mt6fFp8a0mCedY8uRv/FqnPfL/mPT8N9JdBw7TaXFWTPtnfPOPMm8mDHb39tPrMrt1PVaeXWGOdbXyLfn2tze3i/HqfHPTj0c1ukx58uTJGedZUrNlcbVjaveFPXpPZFR9wjIqlOWmqSaa8UyNM5fAMVrFhfOnj9RhUyl1TUrd7+J0qYELZTbJ2yi2RUMjMavM3GO/JvFT+8/bchkot4fjWRZcb/qlUn5VL6P7ozRCMpLnOerctzXRy9mvJlnrRBuesMOzU9YZeQ0L6yFdZCl2V1ZRZdlF0YqyqqIFM9nwvDyYca8eVN/N9X+55bhGk9bllf0z7VfJeH1/uezIoAAAAAAAAAABocS7z8n/BvmjxRdJfk2v1/4A0+YymU8xjnKjaVmpxXQYtThvFmXNF7Jrt2e5PnHOVF+CZiJiVtMJSkvBJdDFWUesIvIBO6KboxVlN2RWMlGxwOv8f8A8K/g0qo3vR2N8tP8sbfVtEVu8a4X6z2499Lqvzr+55xW1un0a6NPp1Pcmlr+GY8vVravzz3+vmQeWVh2bmq4Nmjsudec9/rP9tzQuWuj3T8n0ZRl0QdEWzES6e0pt+Upt/YoVRPS6a8tcsLd+L8JXm2dPQ8Aumnl9mfyrZ0/4R6PTaaMc8sJJfDxfm34sgq4doZwxyz1b61XjT/34G0AAAAAAAAAAAAAq1WLmil+nzLQB5qmQqzocX0rT557Pv8AB+ZyaoouWUz6w1HWxnnCNl5CFZCh2YdgWuyuqIOiDoglVHovR/T8uJ0++R7/APiu38nG4XoXlvr7s+8/4XxPWSkkkvDpsFZAAAjcJ90n80mSAGv+Cxf/AB4//wA5/sXRCS2SS+CSRIAAAAAAAAAAAAAAAAAAABipTWz7PwODxHhrndz1n7r5nfAHjLRS20eq1XC4vqvZfw7foc7LwTJ4OX9WgOPzBs6S4Fkf5V86/sbGH0ff9d/SV/L/ALAcQ6Wh4Nd7O/Yn4+8/kvD6nd0vD8WP3ZW/5n1f6+BtAV4MMxKmVsl4FgAAAAAAAAAAAAAAAAAAAAAAAAAAAAAAAAAAAAAAAAAAAAAAAAAAAAAAAAA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7" descr="data:image/jpeg;base64,/9j/4AAQSkZJRgABAQAAAQABAAD/2wCEAAkGBxASDw8UEBQPFRUPEA8PFA8PDw8PFBAQFBEWFhQUFBQYHCggGBolHBQVITEhJSkrLi4uFx8zODMsNygtLisBCgoKDQ0NFA8PFCwcFBksLCssLCwsLDcsLCwrLCssLCw3NzcsNywrLCwsKywrLCw3LCsrLCwrMiwsKyssNywsLP/AABEIAOEA4QMBIgACEQEDEQH/xAAbAAEAAgMBAQAAAAAAAAAAAAAAAgMBBAUGB//EADsQAAMAAQIEAggFAgUDBQAAAAABAgMEEQUSITFBUQYTIjJhcYGhFFKRscFC0SNy4fDxFWKCBzNTkpP/xAAXAQEBAQEAAAAAAAAAAAAAAAAAAQID/8QAHBEBAQEAAgMBAAAAAAAAAAAAAAERAjEhQVES/9oADAMBAAIRAxEAPwD7iAAAAAAAAAAABhsDJXeaV3f07lGTM326L7shOMCd6zyl/V7Fb11flX6sseMqvGBKeIr+qWviuptYs00vZaf+/I5l4zWpOXvLaa8UB6AHP0HEOZ8t7KvB+Ff6nQAAAAAAAAAAAAAAAAAAAAAAAAAAAAa2e93t5fdl91smzVkCUyWKSKJphGGiFIsZBga9o1skm3Zr5AOdmn7Hb4Zq/WR196ej+PkzlZkR4Zm5My8r9l/Xt9yK9GACgAAAAAAAAAAAAAAAAAAAAAAACrUe79ShMu1Pu/U1kwLkzKZVuZ5gix2QbItkWwFs18jLKoptgUZTTy9Hv5dTbyGpmMq9XL3SfmtzJHGtkl5JL7EjQAw2a+TWSu27+Xb9QNkHOrX14JL57srevyeU/o/7gdUHMniu3vT9Zf8ADNzT6uL919fJ9H+gF4AAAAAAAAAAAAAAAK863lmi2dI52ojZgY3M8xVuZTIixsi2YMMCNMrpkqKLomiNsr0+PnyRPnS3+S6v9hls6HA9N0eR/wBXSf8AL4v6/wAE7qusQy5FK3f/ACTOdkvnrfwXZfDzNBkyVXft5EVjLZklsBR6shWM2WiukUaWSDUyTt1XRrxR0bR5bjPphodNqHg1N1iraaVZMWRY7TW/s3ts9vEg9Vw3im7UZO76K/P4P4nXPC6XX4NRHPp8mPJG+3NjtUk/J7dn8D1HBNd6yHNe9HT5z4MDpAAoAAAAAAAAAAAQy41S2ZMAcrLicvr+vmRTOrcprZmk9Ot+m+xMFKJOGbMwZcjBoXDNLUqkn0f7nYqSm4JeI5vC9G8z3rfkT6v8z8kekS27eHTY5ePLU9n08n2N/T6hWundd0WTBHW3tO35nt9PE1oRnXV7crynf9X/AKGJZPYsRLcrTM7lEmVUS3I0yimzQ1+kxZZ5csY7n8uSJtfozdtmhxDVxix3eSlMQnVVT2UrzYHhPSqdJwmfxOlx4seTLePFWCeaVnx8+9qYT2Vpb7Vt0+p630f4nFPBmxvfHmUtPzi/P5fweYxcV0OvwzrqxXT4eslr2G3ORRzXMfn22lp9t9jX9DuMXl9ZGorHGXJtnx6KVtWm0zmVKfTx6Vt39rw3IPsoPOf9XsFHowAAAMOku4GQVvNPn9mFnnz+zAsBiaT7GQABinsgIZK8CCRgkiozsGjIYFdIptF1FdAa9IpVOaTXdGxZr0SqlnzqrT/7V0+O7LFRp5OnXy/YtjIY9jZ3HMU8wdGhY7IVZBsruihdGpmro0/HoW3Rq5WQebd6Dhs4sU8uNai1Gy3p3ah7VUrq2+VLfbq2jiYEsPEs3rsblVn9bi1PL/715onFOLm8dlzez4cm53+McCwajPp8uVPm0z5ocvlfNzTSbpdWly+726s53FOGZM/FdBtXNPLVPHS6Y+TJj3tf9zdSvlL8wPY/g68mZPVeqnyRgosMNhs1sl7/ACAr4hxCccOq3Urq6292e7qn2SS8T53wr/1CrLxJxcZVp8uNPSrFgrLeb21Prcinepl7PbdJbdWfQdbo4zYsmLKuaMsVjuX4zS2aPl/F/wAFgyVpoWs0P4W3yzpJzVfEZrH7FK4W7pVt3b7P6VH1HPkmJdXUzK71TUpfNvsQxZovfkqa2bluKVbPye3iec4Bi/F8Ox6XiVqs9YN8+FZeXJyNtL1ih79tt/Dc2fRzhmi4dinTYsqTnk3jJl9qrt9KUN9HT391bAdvt2LsWq26V+v9yFIqtEHTTK877Gpps/K9n2f2L9TXVfIKbmdyrczzFRbuNyrmM84EqKrZKrKaZRG2UNll0VEFeQ1dNn8PLobWQxqOHusUZMa9pT7Ur+peDXxOXLe4sTmye5zcGpNzHk3E5C1sqtkqZRdmtFeSjWuieSzXuhohk6nQ9GOHJ5qzNe5Kxqn493sv1f6ryNbQ6K81bT2XvXt0n+7+B6/TYJxwplbKf97v4lgtABRr6q+y+pTLIZr3piaA2JPM+n+O/wAN6z8Tl0+HFvWesGLny3j7KYrvPXxPRqivWYIy47x5EnOSaipfjNLZlR869HOOcH02fFi4bgz58udxOXUxFZLia71lyV1+aR6DjPoNp9Rr8Grq8yyYd+s5a8F7HJ+VJ79F336nH9HuJaLhOS9Dm9ZjSfrI1eaJU5ubrtzT4Lot2e80+qx5JVY6m5faopUn9UES8P5fiV0TbKqYVCjPrusp+Ca3MUynJv4d99zFVuKjPMauPLui1UWVFu45ivcNmtEnRCqItkKoaDYZhDcyKs72R1seVREyurmZT8k0vFnNx4ud9ey+7N6IEVRell07qZdPx2RZyF3KYaNYmqKk1suJPujdpFNoYORqdK/6f0ZscM4LzpVkpbP+iH1+VPw+Rdkkrwaisdbz2fefBr+5PzF16DDimJUykkuyRMr0+ablVPZ/b4MsAAADj1XUlNlWfo38G19zCoI2VZNUaqskrKIcS4dg1EcufHGSfK5T2+T8Dg8C9ElotVV6bNknBklqtJXtzz79Kmn1R6LnMOwJ1RBsi6I7kEmzGJ+3H+af3MGdOt8kL47/AKdTNVLXaf1dbr3af/1fkQijsZqnZquu/gcv8L1eze3gn3GfBlMUTWIjcMvlFNMiZtNFFZSaq10Q5t2kvH9ijndPaU2/JLc28GlcP2/ea32/Kt/36E7G7inZFqKkWJnSImYZjmDZURopssplN0BTZqZkbV0auZhU+F6v1eTZ+7bSfwfgz0h4rMz1nDs3Piin3crf5ro/2Mq2QAByuJ49q38K/c0FZ3tVh55a+qfxPPZ4abT7oC1WS5zVVklYRsc5nmNfnMqgLuYymUqiXOSi10Izxjpc9xFX7MqqmW9/Bb92V1grJFKaqHSaVyk6n4rfpueT9IeCYZqNPpcV5dZqZp/jc9XkrTYu15qyv3X12Uzt18iSaPoEyS5Tw3oRxCsNPRvLeqnT86ya6mox4Xv7GFVT3uvPq9j3aaa3XX4o2K2iFIuaK6CKKRrVhnmTc7rxndrf9DbspoliurppjlXIkk/JbfqaWrf+I/gl+xVo9RyVs/dp/o/MzrntlfxUv+P4IqaozzFHOOc0i/nHOa/OOcqL6Zr3Rh5Cu7AxdGrlZO7NfJQVTkZ6T0frfAvhVL77/wAnmMlHpvR1f4C+NU/vt/BlXTAAA1dbo1a8n5+fzNoAeY1OmqX1TX8lHN5nrLhNbNJrya3NPNwvG+26+T3X3A4KZJM6VcFfhS+qaMTwevGp+7COdzGYl0+m+y23fkjr4uEQvebfw91E9bKmYmUkt99l8F/qZxXM4pxCNNpsua9uXDFXs3tu0ui+vY0eHar/AKlw/nl5MH4mXO87LJjnfbbdrvt+51c2GbiptJzSaafimeZ9PNTr8eLTzw6PaeWYdJxspacqeV/v4bG0eU9ItPpdHqcmLU4Mt6fFp8a0mCedY8uRv/FqnPfL/mPT8N9JdBw7TaXFWTPtnfPOPMm8mDHb39tPrMrt1PVaeXWGOdbXyLfn2tze3i/HqfHPTj0c1ukx58uTJGedZUrNlcbVjaveFPXpPZFR9wjIqlOWmqSaa8UyNM5fAMVrFhfOnj9RhUyl1TUrd7+J0qYELZTbJ2yi2RUMjMavM3GO/JvFT+8/bchkot4fjWRZcb/qlUn5VL6P7ozRCMpLnOerctzXRy9mvJlnrRBuesMOzU9YZeQ0L6yFdZCl2V1ZRZdlF0YqyqqIFM9nwvDyYca8eVN/N9X+55bhGk9bllf0z7VfJeH1/uezIoAAAAAAAAAABocS7z8n/BvmjxRdJfk2v1/4A0+YymU8xjnKjaVmpxXQYtThvFmXNF7Jrt2e5PnHOVF+CZiJiVtMJSkvBJdDFWUesIvIBO6KboxVlN2RWMlGxwOv8f8A8K/g0qo3vR2N8tP8sbfVtEVu8a4X6z2499Lqvzr+55xW1un0a6NPp1Pcmlr+GY8vVravzz3+vmQeWVh2bmq4Nmjsudec9/rP9tzQuWuj3T8n0ZRl0QdEWzES6e0pt+Upt/YoVRPS6a8tcsLd+L8JXm2dPQ8Aumnl9mfyrZ0/4R6PTaaMc8sJJfDxfm34sgq4doZwxyz1b61XjT/34G0AAAAAAAAAAAAAq1WLmil+nzLQB5qmQqzocX0rT557Pv8AB+ZyaoouWUz6w1HWxnnCNl5CFZCh2YdgWuyuqIOiDoglVHovR/T8uJ0++R7/APiu38nG4XoXlvr7s+8/4XxPWSkkkvDpsFZAAAjcJ90n80mSAGv+Cxf/AB4//wA5/sXRCS2SS+CSRIAAAAAAAAAAAAAAAAAAABipTWz7PwODxHhrndz1n7r5nfAHjLRS20eq1XC4vqvZfw7foc7LwTJ4OX9WgOPzBs6S4Fkf5V86/sbGH0ff9d/SV/L/ALAcQ6Wh4Nd7O/Yn4+8/kvD6nd0vD8WP3ZW/5n1f6+BtAV4MMxKmVsl4FgAAAAAAAAAAAAAAAAAAAAAAAAAAAAAAAAAAAAAAAAAAAAAAAAAAAAAAAAAH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6" descr="data:image/jpeg;base64,/9j/4AAQSkZJRgABAQAAAQABAAD/2wCEAAkGBxQTEhQUExQWFRUXFBQWFRgVFhYYGBoWFRcXHBYWHxgYHCggGB0lHRUXITEhJSksLi4uFx8zODMsNygtLisBCgoKDg0OGBAQGiwkHCQsLCwsLC8sLCwtLCwsLCwvLCwsLCwsLCwsLCwsLCwrLCwsLCwsLCwsLCwsLCwsLCwsLP/AABEIAPMAzwMBIgACEQEDEQH/xAAcAAEAAgMBAQEAAAAAAAAAAAAAAwQBAgUGBwj/xABHEAACAQIEAgcECAIIBQQDAAABAgMAEQQSITFBUQUTIjJhcYEGUpGhFCNCYnKxssGCkgczNHOi0eHwFUNTwvEks9LiFmSD/8QAGQEBAQEBAQEAAAAAAAAAAAAAAAECAwQF/8QAIxEBAAICAgICAgMAAAAAAAAAAAERAgMSIQQxQVEiYRPR8P/aAAwDAQACEQMRAD8A+mdO+1Igm6leozrEsrdfiBACrlwipdWzsTG19gNLnUVQ/wDyVEafEjVZIejzEsjiNbz9blzMbhBqCxsbAHQ7V3cb0MWmM8UpikaNYn7KurIjMydltmUySWI983B0tpjPZ5ZDIxkcM4w5DDLdHw5Yo4BFiSWNwRYjS1Bz8J7W5xkRYpJzMsSCKfPCxaN5A3W5LqAsb5hlJBWwBuLzYnHY0T4VOqgCuZOsAnc6Lyvh76LZgLi5JGwzG3P0K0iLnmbrUlEsUiIi5GClbBbEEFWcG97hztpbeTouRjCzTnrInZswjUBlcEMmXhpaxve447UHNh9ppXRnXDrZsQ+Gw69dZpJI5pI3Zvq7RxgRM1xmawPZOl98X7SSQh1kgBlVsMFWOXMjriZeqRg7ICCGDXBGltzeraezyiARLI4KzyzpIMuZZJJpJTYEWIvIy2I1U61G3s5nzNLKzyM+HYtlVQFw0gkSNVGylsxN7ntHXawWOiekpHklhmjRJIxG31chkUpLmym7IpBvG4ItwB46dWuPjMmHlfEtnKyLDHIQAVjWIykSNxy3kIJ1toTYAkdZGuLjY7W/Og2pSlApSsE0GaVUW8mtyE4AaFvvE7gcrVlkKaqSV4qSSbcwTr6VUWqVhGBAI1B1HlWailKUoFKUoFK0mlCjMxCgbkkAa6DU1Vw/S0MgZkljdUNnKupCnhcg6UF2lc9unMMEEhniCFmUMZEyllJDAG9iRY38qjxXtBh45YYWlQPMCydtdRpY7/avYW3oOpSqa9KQmTqhLGZRvHnXPoL9299tawvSsJk6sSxmQ3sgdSxte/ZvfSx+BoLtKUoFKUoFKUoBrgFDhTmhBkw97vCnaaLm8SjVl4mIfwa9hutMud8p7oAYjgSSbA8xodPKt3wyndR4aWI8jwqozhsQsiK6MGVhdWU3BB2INS18O/pO6QmgxrQQyywxZElZY3ZM8j5rvdSDwt4kEm51HqP6HOn551nhmdpRF1TI7ks1pM4KFjq1urvc3Pa8q6TpmMOfwzzjlxfSarYvUqnvb/gHe+NwP4qs1Wg1d24CyD01b5m38Nc4bWQKGlKgrYbssycB2l/Cdx6H5EVZqritCj8myn8L6fqyH0q1SUgpXFT2swRlMIxUJkBK5BIpOYbqObeA1q+FaTvXVOC7MfxEbeQ9eVWlSNilBtuRuFBa3nYaetbRThiQNxuCCD8DW6IALAWA4DQVDiltlbiGA9GIBHzv6Cojke3i3wE4y57iMZbgZvrE7NzoL7etcjp3BNiRiCkEiqcE0BVkyGRmkBVAAbkIFfXb63QnWvX4vDJIhRwGU2JB+6QR8wDXMwuJkxMgeNimGQ3DDfENrtcaQj3hq52so+sKr4uMw4zrjE8kRwwhTq4wxiZZGZxlHaAkDR6gW+oF7aVR6LwUkP0NniYASYu6KA5hXEOWhQhSQAq2UkXVToNNa9hSg8VHg5OohwvUOJkxMUjS5bJ2JxJJiOs4l1Ddkdq8liALmqnSvQ03/C5EiiYTHFzyAKO128VKc978Y235G3hX0ClApSlApSlApSlBXi/rH/Cn/dViq50l/En6G/8AvVirKQ4XtL7I4XHZTOhzKLK6MVYA8LjceBvW3Q/s9Fgky4VMq3zOpYsXPvFmN81gAOFhby7dKcpqio9olnUqWvoASfC24I4GtcEpCLfci5/E2rfMmqvScVgSv2rK6j7QY2uPvWJ8/hV6KQMAQbg7Un0fLelKVFRYmLMjLtcEX5X41yvaTrJOj8R1RyyvhpBHY2IdkIUA8Dc2867DsACSQANTeqHR6Zrlr2V2yKRa2btAkc7MLchVhH5mjwzO/URq3XXCrGARIH+z2d0sbG+lrX0tX6lwqsEUMbsFUMebW1PxrcRi97C/O2tbV13bp2VcemcMOJVfG93+JB8XWrFedxkpxbrEl/owciVwSDKUveNCPsBgAzce6ONuUNpXP0wlRphRcOR/zzxQH/pDiR3thpe/cVbAAaAbWrWKMKAAAAAAABYADYADat6gUpSgUpSgUpSgUqqAXJ1IUGwCmxJG5JGo10sOVbfQk92/ncn4mqixS9V/oa8Cw8nb8r2rHVONnv8AjUH5rb96Bi9CjcnAPk/Z/MqfSrNUsQzlSrJuCLoc1vGxsfgDUmDxauosRmtqvEHiLb6G4pXQs0pSoqtiNXjH3ix8gpH5sK1kHVksO4dXHun3/Ln8edbn+tHgh/xEW/QanIqozSqsJyNkPdPcPL7npw8PKmIYsci+bkcF5DxPyFzypStbdY1/+Wp0+8w4/hB+J8heSLSRxzCN66g/pFTIoAAGgGg8qhbSVfFGHwK2/M0RYpSuHjJmxLNDExWJTlnlQ2YkWvBGw1B4M47uw7WqRWk87Yt2iiYrh0YrPKpILsujQRMNrHR5BtYovazGPp4aJVfKihVjRUUKLAXt2QBoAAqfGso0UKrGgVVVQqog7qqLABV2AAqLCNIRmChcxLXc8+72R90LuRVpHQrBNV/o5Pedj4L2B8u186yMFHvlBPNu0fidag2OKT31/mH+dSqwOoII8KwEHAWqGbCg6r2W4MNDfx5jwNUWKVHh5Myq3MA/EVJUUpSlBWhNmZeZzL5Hf5/qFWagxMRNiveXVf3B8Dt/4rbDzBhfbgQdwRuD40RLSlKKVSWFc7IwBF8634Zu9bxzAn+IVdqtjNCr+6dfwNo3w0b+GrCSdQy9xrjk/a/xbj1vT6Vbvgp47r/MNvW1WRQ0KVojeRz91B+o/wDdVmufDhu1IUOQ5xt3e4u67b32sfGpjiGX+sFh7y6r6jdfmPGkjOOtltuSbKBvm3Bvwta9/CtcBoCp74Pb8Sdm8iPha3CmFOc9ZwIsngvPzP5W8azjBb6wbrv4rxH7jxHjT9H7WqrYk2aMnTtEHyKN/kK1XFFx9WLg/aa4X0G7f71ridJM0z9TG5OV0E8otaMsQOrQbdaQwOtygIJ1KgojsT43HNiGMOGuUBKzTKbBecSN7/NhfKPE6dHDdHhVVO6iiypH2FAGw01PxqxhMKsaKiKFVRYAcB+/nU1QU8TEAuRQBnOXQW03Y6eAPqRVsVWi7UjNwUZB56Fz+kfwmrVUgpSlRSoMVJZbDvMcq+Z4+m/pUsjgAkmwGpNQYdCxzsLaWUHgvj4nj6CqJ40sABsAAPStqUqBSlKBVaeEg503+0ODD9mHA+h8LNQPi0Bte55KCx+A2pA3hmDC4/1B4gjgakrnyZy2aNCDxzEAMPIXIPjat4JXcbqp2IyksDy1I/KrSWu1qwBBB1B0qH6OeMjnyyj8hen0NeOY+bsfkTQYwb2Uqx1U5TfiPsn1BHrepGxKDd1H8QqrNhEV1bItj2W0G57p+On8VXFQDYAeQpNHaphcXH2u2urtxHA2/atcTikYhL9nd7A7cF05/lfnWFxgRTuzZ3sq6nWRgPL1rk9OdJrhI1M15ZJGOWJNAzaZmJP2FFrk6DsgAkgGzUdyuOOWUxjj3LoyYhb3huCdSwDdWfMW7R8tfEUjxC3vNckahirdWPIEdk+J+NeQP9JLRn6zDJaxIWKYmTTkrIAw9R5Gs4v2vmk7MWIwillux1yxhhoolZ+1IeA6vTcrsGRN+mt2vLVPHPqXdxvSZaRsPh3yg6yzZSRCW1KLcZTKwNwDcJcswIKq3RRYIYVjjKqqlLAsb98EkltWJNyWNySSTqTVH2fjifDZcOOrysVeMtmtLoxYtc3Y5g+e/azBje9dJsXdGV+zIO8OBIsSVPEcfWjna2uLjOzr/MP86YjEAKSLE7AX3Y6AfEipSoO+tU2w6PJ3Vsm+g1YjQegP+IVIpVnDxZVA3tueZO59Tc+tS1X+hpwFvwkr+Rp9Fts7j+LN+q9BYrWRwBckADcmqspdBfrBb7yXPl2SLn0qICRiGdLgahQw35kGwJ8L6edKLTIhkIZhZRqqnieDMPyHDffa3Vb6Yo710/ECB/Nt86sKwOoNx4UVmlKVAvVYzltIwDzY9304t6aeNfIfbX+kXFfSpYcM4iiikaI9hWZ2jJWS5YGy5gQAADYXvrYfQf6PfaFsbhBI6qsiO0ThBZSVAIZQdgVZdOBuNa6ZasscYymOpZjKJmod36Jfvkv4HRf5Rp8b1OqACwAA8NK2pXNaLVBPh7nMpysNj+xHEVPSioIcRc5WGVuXAjmDxHzqeo5ogwsR4jgQeYI2PjVJ8YYzlbt6XuLCw+/7o+9x10FX2l0uYnLlOY2BFj61Uw0jyCxOW2jH7RPMA90EWPPXhU8UFyGc5m4e6L8h++9Q45yjBlsC9k15nut6a/GrH0Oc+OjhUOwJtI6Roou8kpLXABIuQoOpIAAYkgC9eR9rxiZZPpHUAokOUIkoaUdpmY5SoXUZdAx7ml69Bjlyz4e97dViVQn3+sQsL+8VW/OytyNUPaDpn6OFVVDyvfIpNlCrbM7ccouosNSWA01I3OGMxM5Gnbtw3Y/xR+Xwz0D0aIoAFNpJEDSSLYkuy94XvoL9kHQAAVxvaboWKJY5Y1AbOI3O7SK99WO7MHOa55tzqn0R0pi0MUEfVTbhUKtGFRT/ANQM2REBC6qx7o3N66fTnQmInMbSPHLHG5f6OiPD1hsRYytI+awJ7OVQ17GwOlvHPCoWcdvi+TGW2e7ue/8Ae3lMJjepnAw85iLls6RSAdsLcOY75SbKQcym/Z5a/SOg+lmxOHkeRQZIyYpcosrDKGjlA4d7UcO3yFQxYaCeBR1SGIjRSgGUg2tl+wykW01BXwrf2P6O6nD4xSxc9c63PuCJDGCb9o5WF24m9c41zhMd3D0bfM1eRjP4ccrv+3p5naIE99eA+1c6AA/a19fOpcDbKLG51LH7x304eVV8Nq5Qm4i28b90+g08683057eYHDztGZH61DZ2jjZ1U+61u+RxC3I8KvGZ6h5be0qGacDQasdlG/n4Dxrn4PpYTKhiKkOLrIDdGG9094+HDW+1dGCELtqTuTqSfE1mqW2kUBvmc3bhbZfL/P8ALarFKVFYtUD4NdwMp5qcvxtofWrFKCrmdN+2vMCzD02b0t5GrEcgYXBuK2NViMsgt9sHMPEWs3w0+HKiPE+0/wDRhFip2nSZoWkIMi5A6lrAZgMwKk2F9xxtcm/ovZjoqLAQLh1uACSXY3zu27E7AnTThYAaCu7WCt63OeUxxmejjF2XrNVvolu4SngNV/lOg9LUzSDdVb8Jyn4HT51kWawTVY41QO1mT8Sm38wuPnUUcgm4jJ7oIu34rbD7vx5UotKZWfRNF4v+y8/PbzqaGEKLAfuSeZPE1uNKzRVYwFdY9uKHb090/L86ghdZSxPAFMp3se8dOZ0v92rOLcgWHeY5R67n0AJ9KNhlygWtlHZIOo8jS0p4f24xB+jRQ3IJxJDMNGAj6x1ZWHdJKgXHDOONeMxOMk6xDNI0gKmNWcIMrXuFJRQNbnfio4mvb+1mFM6jDofrVdpOtUZupQO69Y6cSe2Ao3BfYAmvOSeyWIijBaJJIUZHcpJ1geJHDyEArmdmUMSLaknesbImZ69S+n4O7RrwmcojnHcT9/pv7OYlY8T2zbrI8iE7BwwOXzYfoAr2bsFBLEAAEknQADck8K5cPQGEIDLDEykXXQMtmG6g3ABHKvM9JdDyiaRFWbERLlcANJKI89yI2jJNyLEiwNgVvbS/eL1YV7fP2zh53kzlfC/tFhek5EmaaG+WWc3jdmEbK75Ve1j1baiS4Fzcgg8PpsWD+j4VkLZ3bOXa1s0j3LELc2UcBc2VRqbXrw3QXs5NNKjSRtFAjJI7SDIWyHMEVG7QBKi5IAtcC5Onu8S7SBmUdgAqrHY37zAceQO2nG9ctc5T3P29HnYaMc4x1d1ERM/axPaIK17lb35sCbvp59r0r4L077J4yPESL9HlkDyO0bxoXV1diwOZdFPa1vbW/DU/oSLDhbncndjqT/vltUeF0JT3e7+E7fDUeldde6dc3Dw5YRl1LiewfQb4bo+GCcAuOsZ1vcKZJGky3G5XNa44jSu1maPe7Jz3ZfPmPHfnzq3WDXOZv23QrAi41BrNU5U6u7La27KTYea32PhsfnW0fSEbC6nN4KCT62GnrSi1qlVjM57qW8XIHyFz+VOoZu858k7I+Pe+YqDebEAG27cFGp/08zWIYzfM3etYAbKOXj4nwFbxQqosoA8v961JQKUpRStJZAoJJsBWzNbeqkSmQhz3Rqin9Z8eQ4DxOgbRxFzmcWA1VeX3j978qlkw6N3lU+YBqWlBX+hrwzD8LMB8AbU+jnhI4/kP5rerFRYmXKpI32X8R0X5kVUpUiR2YsHBC3UXS/LMdGHHT0NQdKdISR5ETJJNISI0syjS2Z2NzlRbgk+KgasAZ8Zi1w8Q0LHRURe/JIdlF+J1JOwFybAE15n2xgnh6Oxcwb/1LovWPHf6uLMAyRncKiM5vvcs2hOl9zR8LSS/RcNOweJpFkLzys4BLFxndhlsoC6DgqqBwqGL2owaEhMbgl4i2LiKke6RzB46G1td6+JezjPFisO2H7MvXRhMmhbMwDLpupF7ja1zwr9JYqXNol2cG4I2BHNtrcCN7E1126/48q+2MMuUW8WelOjMxtisPHmuWEXSCLGSdWIAa0ZuSdApJPGujg/aro+FerhxGDUam/0uG2Y7szk3Zidzqa6nTQL4TEFj/wAibsDQAhG0J3b8vCrqx9XGGQ2AUdk3K7DQcV9PhXO4ar5edn9qsI2jY3BEn/8AbiCKBvbXfgCbm5vwrodEY55sNnHVspllVGV7qY1xDrFay2ZcoWxvqNa6eFmsT1l1djx2+6obbTlvck21qbGbL+OP5MD+1S+yj6z7g/mP+VV8Uki2fMvZ3sh7ptm3Y7Wv6V0KwwvUtUHUN/1G9Ag/7TT6IOJc/wAbD5AgVjBGwKHdDl81tdT8LeoNWaFIFwiDXIt+dgT8TWs8BvmSwbiDsw5HkeR4fKrNKllIsPOGGm40IO4PEEVLVbERG+dO8NCODD3T+x4fGpYJQwBHz3B4g8jVVJSlKgUpSgqzjO2TgBmbx91fkT6eNWqrYY9qTnmHwyrb/fnVmkpBSlYLUVmuf0hikQ53NkiXOx1Paa4QADVj3rAaklfCppMegBN7gAkldQANyW7o9TXA6KglxTjEOBHDmL4dGBLNwWdhsDlC5F1sLsdWAS0jo9HQMzfSZxlaxEaEj6mM7gnbrG0LHYWCjQXa8cRm0Rc1+J0X4nf0BrZcIu7Xc821+A2HoKsWodvPdG+zGGinkdYIUcgG8capo17i4FyDY8bHlXoFUAWAsOQqDaX8SD/Cx/8AnVikzZDi+0y5cPiXGxglDj/+bWb9j4W5Vcw3byn7CgW8WA1PkNvO/IVV9qJT9GxCLucPMSfdXI2vmdh68qtdH9gLGdsoyeQGq+Y/L1oLjICLEAg7g1RxGHIMYQ27fdOq6Kx8xtw08K6FV5P61ByVz+kfuaQSx9Jy98ZfHdf5uHrarCsDqNazVdsIN1JQ/d29RsfhUGJezIrcGGRvPdD+ofxCrNUcSkmUggNyK6EEaqcrGxsbHeqfSvtNBhsOZ5SQBbsgHOzE2CKDbMb6ctyTYVamS3apXhvZv+k3D4qdYDHJCz3EZfKVZgCcpKnsmwNr6cL3tf3INXLGcZqYImJ9FVZBkbN9liA3nsG/Y+nKrVR4lQVYHaxv8KzBKSlR4diVUncqCfO1SUUpSlBFLACb6gjYg2P+o8DWnUv/ANQ+qr+wFWKUtKV/o7cZH8hlH5Lf51gYJOIzH75L/qvarNcXHynEOcPGxVF0xEimxF9epVhs7DcjVVPAsCLZSn0iPpl0B/8ASqwQ22nkvYr/AHSak++y27qkP6UC1VBEqtEigKqKSoAsAFAVQANhZj8KuUIKUpUVWn0kjPPMvxGb/srfEzZRoLsdFHM/5cSeQqLpFwqhvdZD87H1sTW2HiN87947D3V93z5n/IVfhFLpmHLhMTc3YwTFjzPVt8uAFXuqDRqNjZSDxBA0NV/aL+yYn+4m/Q1XIO6v4R+VRWmGmvcNow0YfkR4H/e1YTWVvBFHqSxP5LTEwk2Ze+NuRHFT4fkaj6PkzZ25uRY7jKApB9QfjV/aLlKUqKV5D259nnxmFkgjIEiSrNEGNlNwbqTwveSx4G1evqtJpIp94Mvr3h+TfGrjMxNwkvjfsd/R9jDionnjOHjidZCS8bMxQ3VVCM32gLk6WvvX2TqpBs4P4l1+KkD5VZpW89mWc3kmOEYxUK/1nJPiw+Vqw0DNo7C3FVFgfAknUfCrNKxa0ClKVFKUpQKUrm9MdJGPJHGA88txEnCwtnlb3Y0uCTzKqLsyghH0pjWZxh4DaVlDO1riGMm2cjbMbEIOJBOymr2AwaQoEQWUczcknVmJOrMSSSTqSTUXRXRwhUi+Z3bPLIe9JIQAWPoAANlVVUaAVdoK6/1reCIPm9/2qxVdNJG8VQ/AsD+3xqxVSCtJZQoJJsK1nnCjXc7AaknkBUUUJYh33HdXcL4+LePDhzMVG2GMgJfS6kKvu3BGY/e19NudWcLJmRW5gH1O4qWq2E0LryYkeT9r8yw9KvtEHtF/ZMT/AHE36Gq5h+6v4R+VU/aL+yYn+4m/Q1XMP3V/CPyqK2kcAEnYAk+QqlDAyqrr3rAuvvE6n+IEm3w8pscbgJ77BfTdv8IPxqzVRpFKGAI1H+9DyNb1WmiIOdN/tLwbx8G8fjwtJBMGGnkQdCDyI4VFS1Xxmynk6fM5T8mNWKgxnd/iT9a0hJT0oKUUpSlApSlApUSYhSSAykgAkAgmx2NuRrKzKSQGFxuLi48xwoK/SnSCwpmILMSFjRbZnc91Fvx0JJOgAJNgCah6JwBTNJKQ08lusIvZQO7El9kW58yWY6mosFhyZDPMVznMsSg3WOLc2PFmADM3gANBc28J0pFInWK65O1qSB3SQd9tjQXKVEcQtwuZcx1AuLkcwONZM6ggFlBJsASLk8gONBrPDexBsw2O4sdwRy0HwFa2kPFV8Rdj+1vnVilBFFhwpvqSd2Op/wBB4DSpaUoFVp+y6vwPYb17p+On8VWa0ljDAg7EWNBS9ov7Jif7ib/22q5B3V/CPyrldNSn6LiEbvDDzWPvDq21H7jhV7rrKqrq5UWHLTc+H50obJ2pCeCDKPxHVvgAo+NWajgjyqAP/J4n1NSUCoJsPc5gcre8OXIjiPOp6UFcSsO8t/FLfkTcfOsauwuCqqb62uTw0GwH5gVZpS0BSlKKUpSgUpSg8F0H0UY4OhSsJSQFRMchDhXwM+YSG1wOsEejcQvIVF7L9HN9QJGKzxpIJQMHLGXdkKy58Qey6s5z5tmKgivoVKDxvRE/WDo+Iwy/VRss/WQyKiMIDGUJdQGub7XBHGzLepg+jUf6DH1BCx4zE9cphZUusWJyFrqAy3yENsTksdq97Sg8F0jh16vGRPA74qSWQwOsLm9/7KyzBSqCMZQTmGQoTpcEy4/om8XSjmLNMZA0TZCWLR4bDlGj0vo6kjLxB417ilBhazSlApSlApSlBzfaRAcJiLgH6ibcX+w1W8HEFRcoA0GwtwqSdAVYMAVIIYEXBBGoI46VF0fiklijkjN43RXQ2K3VhdTYgEaEaEUFilKUClKUClKUClKUClKUClKUClKUClKUClKUClKUClKUHh4sVMIhiTPIzf8AEzh8hI6vqW6QOGyZALGym4bvXA1tpU0/Ssi4WRmlIcdJiFSSL5Gxyqsfl1Tfym/jXq/oUeXLkXLn6y2UWz58+e3vZ+1fnrUTdFQGQymGMyG13KLm0tbtWvpYfCg5HQpMxmleWTOk+Ij6oNlRFjd0RSgAzFkCyXa57YtpavO9ETzvFh4Y+sATo3COnVSxxnPIrgyHP3wMii2q73BuLe5fouEyiYxRmUbSFFz7Ed619iR61riOhsPIqK8ETqgsgaNSFG1gCNBYDQcqDijpN0TFmd1R48JDIwDdlGaKTMwPu50ax45a16+RJYZJmkaKQYeNCklgkrgC0kemcMxHa1tcaAAtXexHRUEjKzwxuyCyFkUlRyBI0FB0TB1gl6mPrAAA+RcwAFgA1riw08qC2KzSlApSqk/SKI+RjYiMyG+wUG177c9PA8qC3SqOI6WjQG5N+z2bEN2+72Tbkfga1fpqBdTKoGut+QJJ8rAm/IX2oOhSqM/S0SIzlrqpAYi5sSba25a35AEmtW6ahDMhcArve4G7C2YixN0bS/Cg6FKoTdMwqO+DpcAak6A2HM6rp94cxU2CxySi6Nm0B08dtdv93oLNKUoFKUoFKUoFKUoFKUoFKUoFKUoFKUoFKUoFUcV0VE7FmS7HQtdgbZStgQbgWZtBxN99aUoIX6BgLFyrZmy5j1ktzk2B7Wo5jY8b1kdA4fKF6vs5WWwZxoyshG/uyMPXwFYpQVuiuj45I5M6Br4rFMRwLdbLHcgaHsaa8r761bfoWE7oTx1dzrmY3Pa11kf+Y0pQZ/4JBoch0Fh23sAFVds1r5UUX30FSYHoqKE3jXLZQg7TEBLkhQCbAAnQDbYaUpQf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76078" y="4523817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4mm=0,004m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194517" y="3526091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4cm=0,04 m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282895" y="6204087"/>
            <a:ext cx="282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0,25 nm = 0,00000000025m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374289" y="4787860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7µm=0,000 007m</a:t>
            </a:r>
            <a:endParaRPr lang="en-US" dirty="0"/>
          </a:p>
        </p:txBody>
      </p:sp>
      <p:pic>
        <p:nvPicPr>
          <p:cNvPr id="1026" name="Picture 2" descr="File:Erythrocyte deoxy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612" y="3691543"/>
            <a:ext cx="1922569" cy="120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Stylised Lithium Ato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414" y="4797152"/>
            <a:ext cx="1298599" cy="139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le:40mm table tennis ball Celluloi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4" r="36411"/>
          <a:stretch/>
        </p:blipFill>
        <p:spPr bwMode="auto">
          <a:xfrm>
            <a:off x="155575" y="1158913"/>
            <a:ext cx="2337144" cy="236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hlinkClick r:id="rId6"/>
          </p:cNvPr>
          <p:cNvSpPr/>
          <p:nvPr/>
        </p:nvSpPr>
        <p:spPr>
          <a:xfrm>
            <a:off x="7544060" y="6571504"/>
            <a:ext cx="15999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Wikimedia Commons</a:t>
            </a:r>
            <a:endParaRPr 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572000" y="1935279"/>
            <a:ext cx="607898" cy="560717"/>
            <a:chOff x="2912637" y="1200111"/>
            <a:chExt cx="607898" cy="560717"/>
          </a:xfrm>
        </p:grpSpPr>
        <p:sp>
          <p:nvSpPr>
            <p:cNvPr id="44" name="Oval 43"/>
            <p:cNvSpPr/>
            <p:nvPr/>
          </p:nvSpPr>
          <p:spPr>
            <a:xfrm>
              <a:off x="3016154" y="1200111"/>
              <a:ext cx="457200" cy="457200"/>
            </a:xfrm>
            <a:prstGeom prst="ellips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44" idx="3"/>
            </p:cNvCxnSpPr>
            <p:nvPr/>
          </p:nvCxnSpPr>
          <p:spPr>
            <a:xfrm flipH="1">
              <a:off x="2912637" y="1590356"/>
              <a:ext cx="170472" cy="17047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3002444" y="1244045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 smtClean="0">
                  <a:solidFill>
                    <a:schemeClr val="bg1"/>
                  </a:solidFill>
                </a:rPr>
                <a:t>10x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537902" y="4315897"/>
            <a:ext cx="1505540" cy="656629"/>
            <a:chOff x="7537902" y="4315897"/>
            <a:chExt cx="1505540" cy="656629"/>
          </a:xfrm>
        </p:grpSpPr>
        <p:sp>
          <p:nvSpPr>
            <p:cNvPr id="49" name="Oval 48"/>
            <p:cNvSpPr/>
            <p:nvPr/>
          </p:nvSpPr>
          <p:spPr>
            <a:xfrm>
              <a:off x="7564001" y="4315897"/>
              <a:ext cx="1396614" cy="457200"/>
            </a:xfrm>
            <a:prstGeom prst="ellips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>
              <a:stCxn id="49" idx="3"/>
            </p:cNvCxnSpPr>
            <p:nvPr/>
          </p:nvCxnSpPr>
          <p:spPr>
            <a:xfrm flipH="1">
              <a:off x="7564001" y="4706142"/>
              <a:ext cx="204529" cy="266384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7537902" y="4359831"/>
              <a:ext cx="1505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 smtClean="0">
                  <a:solidFill>
                    <a:schemeClr val="bg1"/>
                  </a:solidFill>
                </a:rPr>
                <a:t>200.000.000x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776802" y="3245732"/>
            <a:ext cx="904957" cy="560717"/>
            <a:chOff x="6550577" y="3245732"/>
            <a:chExt cx="904957" cy="560717"/>
          </a:xfrm>
        </p:grpSpPr>
        <p:sp>
          <p:nvSpPr>
            <p:cNvPr id="53" name="Oval 52"/>
            <p:cNvSpPr/>
            <p:nvPr/>
          </p:nvSpPr>
          <p:spPr>
            <a:xfrm>
              <a:off x="6604260" y="3245732"/>
              <a:ext cx="837859" cy="457200"/>
            </a:xfrm>
            <a:prstGeom prst="ellips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>
              <a:stCxn id="53" idx="3"/>
            </p:cNvCxnSpPr>
            <p:nvPr/>
          </p:nvCxnSpPr>
          <p:spPr>
            <a:xfrm flipH="1">
              <a:off x="6550577" y="3635977"/>
              <a:ext cx="176385" cy="17047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6645697" y="3289666"/>
              <a:ext cx="809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 smtClean="0">
                  <a:solidFill>
                    <a:schemeClr val="bg1"/>
                  </a:solidFill>
                </a:rPr>
                <a:t>5.700x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7" name="Picture 3" descr="C:\Users\jahn\Documents\ID_JAHN_DTUFysik\FYSIK Uddannelse\Børnenes universitet DTU 28sept2013\foredrag\input\wiki commons\800px-Ant_on_leaf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244" y="2564612"/>
            <a:ext cx="2558836" cy="191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02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Meget større og meget mindre</a:t>
            </a:r>
            <a:endParaRPr lang="da-DK" dirty="0"/>
          </a:p>
        </p:txBody>
      </p:sp>
      <p:sp>
        <p:nvSpPr>
          <p:cNvPr id="9" name="TextBox 8"/>
          <p:cNvSpPr txBox="1"/>
          <p:nvPr/>
        </p:nvSpPr>
        <p:spPr>
          <a:xfrm>
            <a:off x="403809" y="5475582"/>
            <a:ext cx="8966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200 mio. gange større			</a:t>
            </a:r>
            <a:r>
              <a:rPr lang="da-DK" dirty="0"/>
              <a:t>	</a:t>
            </a:r>
            <a:r>
              <a:rPr lang="da-DK" dirty="0" smtClean="0"/>
              <a:t>	200 mio. gange mindre</a:t>
            </a:r>
            <a:endParaRPr lang="da-DK" dirty="0"/>
          </a:p>
        </p:txBody>
      </p:sp>
      <p:sp>
        <p:nvSpPr>
          <p:cNvPr id="12" name="Rectangle 11"/>
          <p:cNvSpPr/>
          <p:nvPr/>
        </p:nvSpPr>
        <p:spPr>
          <a:xfrm>
            <a:off x="0" y="1916831"/>
            <a:ext cx="9144000" cy="33125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pic>
        <p:nvPicPr>
          <p:cNvPr id="3074" name="Picture 2" descr="C:\Users\jahn\Documents\ID_JAHN_DTUFysik\FYSIK Uddannelse\Børnenes universitet DTU 28sept2013\foredrag\input\1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095" y="2083787"/>
            <a:ext cx="2861905" cy="286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File:40mm table tennis ball Celluloi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1" r="36411"/>
          <a:stretch/>
        </p:blipFill>
        <p:spPr bwMode="auto">
          <a:xfrm>
            <a:off x="3512181" y="2207016"/>
            <a:ext cx="2576851" cy="273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ile:Stylised Lithium Ato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530" y="2409520"/>
            <a:ext cx="2156235" cy="230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ahn\AppData\Local\Microsoft\Windows\Temporary Internet Files\Content.IE5\7P198IHA\MC900441498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4" y="1985549"/>
            <a:ext cx="3181610" cy="318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671530" y="2669019"/>
            <a:ext cx="1494355" cy="204651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Mount Everest</a:t>
            </a:r>
            <a:endParaRPr lang="da-DK" dirty="0"/>
          </a:p>
        </p:txBody>
      </p:sp>
      <p:sp>
        <p:nvSpPr>
          <p:cNvPr id="17" name="Rectangle 16"/>
          <p:cNvSpPr/>
          <p:nvPr/>
        </p:nvSpPr>
        <p:spPr>
          <a:xfrm>
            <a:off x="56445" y="2669018"/>
            <a:ext cx="1494355" cy="204651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Jorden</a:t>
            </a:r>
            <a:endParaRPr lang="da-DK" dirty="0"/>
          </a:p>
        </p:txBody>
      </p:sp>
      <p:grpSp>
        <p:nvGrpSpPr>
          <p:cNvPr id="3" name="Group 2"/>
          <p:cNvGrpSpPr/>
          <p:nvPr/>
        </p:nvGrpSpPr>
        <p:grpSpPr>
          <a:xfrm>
            <a:off x="2885" y="1947955"/>
            <a:ext cx="3512181" cy="3250328"/>
            <a:chOff x="-3108372" y="3437180"/>
            <a:chExt cx="3512181" cy="3250328"/>
          </a:xfrm>
        </p:grpSpPr>
        <p:sp>
          <p:nvSpPr>
            <p:cNvPr id="2" name="Rectangle 1"/>
            <p:cNvSpPr/>
            <p:nvPr/>
          </p:nvSpPr>
          <p:spPr>
            <a:xfrm>
              <a:off x="-3108372" y="3437180"/>
              <a:ext cx="3512181" cy="32503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3" name="Picture 2" descr="C:\Users\jahn\Documents\ID_JAHN_DTUFysik\FYSIK Uddannelse\Børnenes universitet DTU 28sept2013\foredrag\input\wiki commons\The_Blue_Marble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12952" y="3612669"/>
              <a:ext cx="2769397" cy="2771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14">
            <a:hlinkClick r:id="rId8"/>
          </p:cNvPr>
          <p:cNvSpPr/>
          <p:nvPr/>
        </p:nvSpPr>
        <p:spPr>
          <a:xfrm>
            <a:off x="7544060" y="6571504"/>
            <a:ext cx="15999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Wikimedia Commons</a:t>
            </a:r>
            <a:endParaRPr 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98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Hvordan ”ser” man meget små ting?</a:t>
            </a:r>
            <a:endParaRPr lang="da-DK" dirty="0"/>
          </a:p>
        </p:txBody>
      </p:sp>
      <p:pic>
        <p:nvPicPr>
          <p:cNvPr id="19" name="Picture 3" descr="C:\Users\danvad\AppData\Local\Microsoft\Windows\Temporary Internet Files\Content.IE5\0LLY0K74\MP900438753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0" t="23463" r="39284" b="69191"/>
          <a:stretch/>
        </p:blipFill>
        <p:spPr bwMode="auto">
          <a:xfrm>
            <a:off x="509044" y="1305612"/>
            <a:ext cx="2777767" cy="208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anvad\AppData\Local\Microsoft\Windows\Temporary Internet Files\Content.IE5\0LLY0K74\MP900438753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6" t="8828" r="18432" b="58625"/>
          <a:stretch/>
        </p:blipFill>
        <p:spPr bwMode="auto">
          <a:xfrm>
            <a:off x="3507672" y="3350248"/>
            <a:ext cx="2417238" cy="213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33850" y="1687398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30 µm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935357" y="3042752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5</a:t>
            </a:r>
            <a:r>
              <a:rPr lang="da-DK" dirty="0" smtClean="0"/>
              <a:t> µm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856417" y="4045988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500 nm</a:t>
            </a:r>
            <a:endParaRPr lang="en-US" dirty="0"/>
          </a:p>
        </p:txBody>
      </p:sp>
      <p:pic>
        <p:nvPicPr>
          <p:cNvPr id="1038" name="Picture 14" descr="http://www.microscope.com/media/catalog/product/cache/2/image/9df78eab33525d08d6e5fb8d27136e95/o/m/omano_om118_b4_binocular_compound_microscope_main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463" y="3972000"/>
            <a:ext cx="2749558" cy="27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3744784" y="2027208"/>
            <a:ext cx="560717" cy="560717"/>
            <a:chOff x="4727275" y="2130725"/>
            <a:chExt cx="560717" cy="560717"/>
          </a:xfrm>
        </p:grpSpPr>
        <p:sp>
          <p:nvSpPr>
            <p:cNvPr id="3" name="Oval 2"/>
            <p:cNvSpPr/>
            <p:nvPr/>
          </p:nvSpPr>
          <p:spPr>
            <a:xfrm>
              <a:off x="4830792" y="2130725"/>
              <a:ext cx="457200" cy="457200"/>
            </a:xfrm>
            <a:prstGeom prst="ellips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>
              <a:stCxn id="3" idx="3"/>
            </p:cNvCxnSpPr>
            <p:nvPr/>
          </p:nvCxnSpPr>
          <p:spPr>
            <a:xfrm flipH="1">
              <a:off x="4727275" y="2520970"/>
              <a:ext cx="170472" cy="17047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858856" y="2174659"/>
              <a:ext cx="401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>
                  <a:solidFill>
                    <a:schemeClr val="bg1"/>
                  </a:solidFill>
                </a:rPr>
                <a:t>1</a:t>
              </a:r>
              <a:r>
                <a:rPr lang="da-DK" dirty="0" smtClean="0">
                  <a:solidFill>
                    <a:schemeClr val="bg1"/>
                  </a:solidFill>
                </a:rPr>
                <a:t>x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987781" y="3411283"/>
            <a:ext cx="560717" cy="560717"/>
            <a:chOff x="4727275" y="2130725"/>
            <a:chExt cx="560717" cy="560717"/>
          </a:xfrm>
        </p:grpSpPr>
        <p:sp>
          <p:nvSpPr>
            <p:cNvPr id="28" name="Oval 27"/>
            <p:cNvSpPr/>
            <p:nvPr/>
          </p:nvSpPr>
          <p:spPr>
            <a:xfrm>
              <a:off x="4830792" y="2130725"/>
              <a:ext cx="457200" cy="457200"/>
            </a:xfrm>
            <a:prstGeom prst="ellips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>
              <a:stCxn id="28" idx="3"/>
            </p:cNvCxnSpPr>
            <p:nvPr/>
          </p:nvCxnSpPr>
          <p:spPr>
            <a:xfrm flipH="1">
              <a:off x="4727275" y="2520970"/>
              <a:ext cx="170472" cy="17047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4858856" y="2174659"/>
              <a:ext cx="401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 smtClean="0">
                  <a:solidFill>
                    <a:schemeClr val="bg1"/>
                  </a:solidFill>
                </a:rPr>
                <a:t>6x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925332" y="4415320"/>
            <a:ext cx="647779" cy="560717"/>
            <a:chOff x="4727275" y="2130725"/>
            <a:chExt cx="647779" cy="560717"/>
          </a:xfrm>
        </p:grpSpPr>
        <p:sp>
          <p:nvSpPr>
            <p:cNvPr id="32" name="Oval 31"/>
            <p:cNvSpPr/>
            <p:nvPr/>
          </p:nvSpPr>
          <p:spPr>
            <a:xfrm>
              <a:off x="4830792" y="2130725"/>
              <a:ext cx="457200" cy="457200"/>
            </a:xfrm>
            <a:prstGeom prst="ellips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>
              <a:stCxn id="32" idx="3"/>
            </p:cNvCxnSpPr>
            <p:nvPr/>
          </p:nvCxnSpPr>
          <p:spPr>
            <a:xfrm flipH="1">
              <a:off x="4727275" y="2520970"/>
              <a:ext cx="170472" cy="17047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4739944" y="2160591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 smtClean="0">
                  <a:solidFill>
                    <a:schemeClr val="bg1"/>
                  </a:solidFill>
                </a:rPr>
                <a:t>600x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729196" y="3411283"/>
            <a:ext cx="1434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Lysmikroskop</a:t>
            </a:r>
            <a:endParaRPr lang="da-DK" dirty="0"/>
          </a:p>
        </p:txBody>
      </p:sp>
      <p:sp>
        <p:nvSpPr>
          <p:cNvPr id="24" name="Rectangle 23">
            <a:hlinkClick r:id="rId5"/>
          </p:cNvPr>
          <p:cNvSpPr/>
          <p:nvPr/>
        </p:nvSpPr>
        <p:spPr>
          <a:xfrm>
            <a:off x="7544060" y="6571504"/>
            <a:ext cx="15999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www.microscope.com</a:t>
            </a:r>
            <a:endParaRPr 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95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ahn\Documents\ID_JAHN_DTUFysik\FYSIK Uddannelse\Børnenes universitet DTU 28sept2013\foredrag\input\GettyImages_1174533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6175"/>
            <a:ext cx="4969805" cy="571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Hvad er dette for et monster?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865898" y="1122962"/>
            <a:ext cx="892289" cy="736408"/>
            <a:chOff x="4727275" y="2130725"/>
            <a:chExt cx="712549" cy="560717"/>
          </a:xfrm>
        </p:grpSpPr>
        <p:sp>
          <p:nvSpPr>
            <p:cNvPr id="12" name="Oval 11"/>
            <p:cNvSpPr/>
            <p:nvPr/>
          </p:nvSpPr>
          <p:spPr>
            <a:xfrm>
              <a:off x="4830792" y="2130725"/>
              <a:ext cx="457200" cy="457200"/>
            </a:xfrm>
            <a:prstGeom prst="ellips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>
              <a:stCxn id="12" idx="3"/>
            </p:cNvCxnSpPr>
            <p:nvPr/>
          </p:nvCxnSpPr>
          <p:spPr>
            <a:xfrm flipH="1">
              <a:off x="4727275" y="2520970"/>
              <a:ext cx="170472" cy="17047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804714" y="2207815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 smtClean="0">
                  <a:solidFill>
                    <a:schemeClr val="bg1"/>
                  </a:solidFill>
                </a:rPr>
                <a:t>180x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7173684" y="2284906"/>
            <a:ext cx="1494355" cy="204651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Lus på et hår</a:t>
            </a:r>
            <a:endParaRPr lang="da-DK" dirty="0"/>
          </a:p>
        </p:txBody>
      </p:sp>
      <p:sp>
        <p:nvSpPr>
          <p:cNvPr id="10" name="Rectangle 9"/>
          <p:cNvSpPr/>
          <p:nvPr/>
        </p:nvSpPr>
        <p:spPr>
          <a:xfrm>
            <a:off x="5558599" y="2284905"/>
            <a:ext cx="1494355" cy="204651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smtClean="0"/>
              <a:t>Edderkop        i sit spind</a:t>
            </a:r>
            <a:endParaRPr lang="da-DK" dirty="0"/>
          </a:p>
        </p:txBody>
      </p:sp>
      <p:sp>
        <p:nvSpPr>
          <p:cNvPr id="4" name="TextBox 3"/>
          <p:cNvSpPr txBox="1"/>
          <p:nvPr/>
        </p:nvSpPr>
        <p:spPr>
          <a:xfrm>
            <a:off x="2204561" y="6586624"/>
            <a:ext cx="2765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Kredit: Steve </a:t>
            </a:r>
            <a:r>
              <a:rPr lang="da-DK" sz="1200" dirty="0" err="1">
                <a:solidFill>
                  <a:schemeClr val="bg1">
                    <a:lumMod val="85000"/>
                  </a:schemeClr>
                </a:solidFill>
              </a:rPr>
              <a:t>G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schmeissner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Getty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 Images</a:t>
            </a:r>
            <a:endParaRPr lang="en-US" sz="1200" i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88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Hvordan ”ser” man meget små ting?</a:t>
            </a:r>
            <a:endParaRPr lang="da-DK" dirty="0"/>
          </a:p>
        </p:txBody>
      </p:sp>
      <p:sp>
        <p:nvSpPr>
          <p:cNvPr id="13" name="TextBox 12"/>
          <p:cNvSpPr txBox="1"/>
          <p:nvPr/>
        </p:nvSpPr>
        <p:spPr>
          <a:xfrm>
            <a:off x="4361073" y="1464505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0,08 nm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843504" y="1791730"/>
            <a:ext cx="2113937" cy="560717"/>
            <a:chOff x="2837361" y="1200111"/>
            <a:chExt cx="560717" cy="560717"/>
          </a:xfrm>
        </p:grpSpPr>
        <p:sp>
          <p:nvSpPr>
            <p:cNvPr id="15" name="Oval 14"/>
            <p:cNvSpPr/>
            <p:nvPr/>
          </p:nvSpPr>
          <p:spPr>
            <a:xfrm>
              <a:off x="2940878" y="1200111"/>
              <a:ext cx="457200" cy="457200"/>
            </a:xfrm>
            <a:prstGeom prst="ellips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>
              <a:stCxn id="15" idx="3"/>
            </p:cNvCxnSpPr>
            <p:nvPr/>
          </p:nvCxnSpPr>
          <p:spPr>
            <a:xfrm flipH="1">
              <a:off x="2837361" y="1590356"/>
              <a:ext cx="170472" cy="17047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981340" y="1244045"/>
              <a:ext cx="3823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 smtClean="0">
                  <a:solidFill>
                    <a:schemeClr val="bg1"/>
                  </a:solidFill>
                </a:rPr>
                <a:t>12.500.000 x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64967" y="1334423"/>
            <a:ext cx="1934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Elektronmikroskop</a:t>
            </a:r>
            <a:endParaRPr lang="da-DK" dirty="0"/>
          </a:p>
        </p:txBody>
      </p:sp>
      <p:sp>
        <p:nvSpPr>
          <p:cNvPr id="19" name="TextBox 18"/>
          <p:cNvSpPr txBox="1"/>
          <p:nvPr/>
        </p:nvSpPr>
        <p:spPr>
          <a:xfrm>
            <a:off x="4034672" y="6487880"/>
            <a:ext cx="4525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1 </a:t>
            </a:r>
            <a:r>
              <a:rPr lang="da-DK" dirty="0" err="1" smtClean="0"/>
              <a:t>nano</a:t>
            </a:r>
            <a:r>
              <a:rPr lang="da-DK" dirty="0" smtClean="0"/>
              <a:t>-meter = 1 nm = 1 </a:t>
            </a:r>
            <a:r>
              <a:rPr lang="da-DK" dirty="0" err="1" smtClean="0"/>
              <a:t>mio’te</a:t>
            </a:r>
            <a:r>
              <a:rPr lang="da-DK" dirty="0" smtClean="0"/>
              <a:t> del millimeter</a:t>
            </a:r>
            <a:endParaRPr lang="da-DK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991" y="3218653"/>
            <a:ext cx="3252900" cy="32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 descr="C:\Users\jahn\Documents\ID_JAHN_DTUFysik\FYSIK Uddannelse\Børnenes universitet DTU 28sept2013\foredrag\input\1577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741" y="1519089"/>
            <a:ext cx="2355111" cy="237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:\CEN\All\photobank\mikroskop 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62" y="1858895"/>
            <a:ext cx="3177610" cy="460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73463" y="6238313"/>
            <a:ext cx="22099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chemeClr val="bg1">
                    <a:lumMod val="85000"/>
                  </a:schemeClr>
                </a:solidFill>
              </a:rPr>
              <a:t>Kredit: 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Christian D. Damsgaard</a:t>
            </a:r>
            <a:endParaRPr lang="en-US" sz="12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858706" y="1862677"/>
            <a:ext cx="11759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>
                <a:solidFill>
                  <a:schemeClr val="bg1">
                    <a:lumMod val="85000"/>
                  </a:schemeClr>
                </a:solidFill>
              </a:rPr>
              <a:t>Kredit: </a:t>
            </a:r>
            <a:r>
              <a:rPr lang="da-DK" sz="1200" dirty="0" smtClean="0">
                <a:solidFill>
                  <a:schemeClr val="bg1">
                    <a:lumMod val="85000"/>
                  </a:schemeClr>
                </a:solidFill>
              </a:rPr>
              <a:t>DTU </a:t>
            </a:r>
            <a:r>
              <a:rPr lang="da-DK" sz="1200" dirty="0" err="1" smtClean="0">
                <a:solidFill>
                  <a:schemeClr val="bg1">
                    <a:lumMod val="85000"/>
                  </a:schemeClr>
                </a:solidFill>
              </a:rPr>
              <a:t>Cen</a:t>
            </a:r>
            <a:endParaRPr lang="en-US" sz="1200" i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6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1983</TotalTime>
  <Words>380</Words>
  <Application>Microsoft Office PowerPoint</Application>
  <PresentationFormat>Skærmshow (4:3)</PresentationFormat>
  <Paragraphs>111</Paragraphs>
  <Slides>25</Slides>
  <Notes>22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25</vt:i4>
      </vt:variant>
    </vt:vector>
  </HeadingPairs>
  <TitlesOfParts>
    <vt:vector size="26" baseType="lpstr">
      <vt:lpstr>Kontortema</vt:lpstr>
      <vt:lpstr>Velkommen til  Børnenes Universitet på DTU!</vt:lpstr>
      <vt:lpstr>PowerPoint-præsentation</vt:lpstr>
      <vt:lpstr>Guldatomer og Ren Energi!</vt:lpstr>
      <vt:lpstr>Alting er opbygget af atomer</vt:lpstr>
      <vt:lpstr>Fra synligt til usynligt</vt:lpstr>
      <vt:lpstr>Meget større og meget mindre</vt:lpstr>
      <vt:lpstr>Hvordan ”ser” man meget små ting?</vt:lpstr>
      <vt:lpstr>Hvad er dette for et monster?</vt:lpstr>
      <vt:lpstr>Hvordan ”ser” man meget små ting?</vt:lpstr>
      <vt:lpstr>Hvordan ”ser” man meget små ting?</vt:lpstr>
      <vt:lpstr>”Verdens mindste film”</vt:lpstr>
      <vt:lpstr>Forskere er børn  – og børn er forskere…</vt:lpstr>
      <vt:lpstr>PowerPoint-præsentation</vt:lpstr>
      <vt:lpstr>PowerPoint-præsentation</vt:lpstr>
      <vt:lpstr>Fra atomer til partikler</vt:lpstr>
      <vt:lpstr>PowerPoint-præsentation</vt:lpstr>
      <vt:lpstr>Fra atomer til smarte materialer</vt:lpstr>
      <vt:lpstr>Et smart materiale:  En katalysator består af nanopartikler</vt:lpstr>
      <vt:lpstr>PowerPoint-præsentation</vt:lpstr>
      <vt:lpstr>Små partikler er bedre!</vt:lpstr>
      <vt:lpstr>PowerPoint-præsentation</vt:lpstr>
      <vt:lpstr>Vi bruger mest ”fossile brændstoffer”</vt:lpstr>
      <vt:lpstr>PowerPoint-præsentation</vt:lpstr>
      <vt:lpstr>Vi kan bruge solens energi til at lave brændstof</vt:lpstr>
      <vt:lpstr>Atomer Nanopartikler Katalysatorer Energi i fremtiden</vt:lpstr>
    </vt:vector>
  </TitlesOfParts>
  <Company>DTU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Anne Hansen</dc:creator>
  <cp:lastModifiedBy>Anne Hansen</cp:lastModifiedBy>
  <cp:revision>190</cp:revision>
  <cp:lastPrinted>2013-10-04T11:03:28Z</cp:lastPrinted>
  <dcterms:created xsi:type="dcterms:W3CDTF">2013-09-24T10:58:56Z</dcterms:created>
  <dcterms:modified xsi:type="dcterms:W3CDTF">2013-10-11T09:22:30Z</dcterms:modified>
</cp:coreProperties>
</file>